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737A"/>
    <a:srgbClr val="8084DA"/>
    <a:srgbClr val="A6D7DB"/>
    <a:srgbClr val="DCACFF"/>
    <a:srgbClr val="F9D05D"/>
    <a:srgbClr val="D5A65E"/>
    <a:srgbClr val="3AD2D5"/>
    <a:srgbClr val="B7D800"/>
    <a:srgbClr val="ED2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63" autoAdjust="0"/>
  </p:normalViewPr>
  <p:slideViewPr>
    <p:cSldViewPr snapToGrid="0">
      <p:cViewPr varScale="1">
        <p:scale>
          <a:sx n="107" d="100"/>
          <a:sy n="107" d="100"/>
        </p:scale>
        <p:origin x="1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799E0-1F55-4F01-920A-FB527EED6B0F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53638-29C3-4BBF-A424-B76AC1B327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590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53638-29C3-4BBF-A424-B76AC1B327C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51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1C56B-99BA-BDEE-D10B-0CA510634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1B83E03-0EAE-0805-E8E6-FF6268561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780E8E-5FDE-3DD3-81BB-1EF2553CA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2AB93F-B8A0-3D16-45A2-07D61557B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4F1B10-C3B1-3C33-98F5-E788E09A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58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252F42-EA4A-D2D0-BBB5-37A1E1301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E2D5A-E41E-94D4-546A-73F422CBF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ED85AF-0054-A8B3-CC8D-816053986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A30EA1-AA35-17A3-5E08-F92D84F23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A961A3-92E8-0772-F509-C42E339A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46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3E4D7-0AE4-7DCC-DEAA-AF9008795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98AD3D-D444-91E8-DF37-39BAE8605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45AF92-E055-BA9A-B377-9743718EC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ADD01F-2E68-05BA-AC02-53354A867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13680D-4C6E-5261-9C98-0F8A66E4D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02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F07A9-B0D1-092B-098E-495FFFD6C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003C06-43EE-7631-FA3A-7CB4D00C1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8396F8-B828-069C-D364-41EA5AD8C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748686-A743-48BB-7E64-8653FF8E9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477971-B1FC-AD48-109F-8292EAC4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95D8D7-3011-6627-6928-404E13518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72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C33D5-01D0-633E-3DD7-D4E5F4600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540B0D-14D7-4860-CAB8-E49CCFA38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07DCFC-516E-9981-E331-0F34C2A3CE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8F55E5-F9BF-DE48-1DF7-D46CB47519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C9B1EE2-BA62-D900-316D-0360634E1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A9CB418-34DC-40F0-F0D8-7CC69D35B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37CD316-5B76-E616-F0C4-99BF8450D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E28BAFD-031D-6EC0-6F7A-1C8583F2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477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93CD5-B296-06B3-1757-FFC0CBBF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71AAA8-62B1-869C-9F1B-8FF3570C1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55F4FE-95E3-C9B6-A5E9-6E0CC14B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269EFE8-DAC4-742C-BBC6-30669BD2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25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9ADBE1-6864-805A-8373-FAB064585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5F6700E-C6EE-5AB0-B3AA-39CE55DF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919777-A45C-AC0F-96D5-A61EC2A06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775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4833F-B076-3F68-3867-606A7D6AC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2FA6FA-23C6-4925-5D64-1F5EEAC60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201864-0B54-592B-DD53-9367E68C2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AACCD2-C2E5-6EB8-17BB-C87F4EF5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0F79FA-D0E3-6156-0983-D9D1F9ADF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E1B754-2BB7-000E-A6B4-C18F659F9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849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CA508-E55B-FD39-9A0E-D5C93F718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981703-F244-7012-581B-265CA9CAC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80F0CE-BC47-69E2-BAC0-4597D694D0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61FC01-045E-5A1F-7C48-4505A8DEE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09CA85-A1D2-EC43-3766-00356323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EAFCCD-7874-EDE6-5C3C-3077746E5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573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95113-E4E3-8E4E-11D2-15C1421C9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0BC34D-1056-3569-9349-BDFE0F91C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D947FA-C82C-2E8C-3FF5-175770873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36DEC7-68DD-0EA0-21A2-413FDA1EF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BC147E-3F67-D2A2-CD8D-6AA1543C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514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D616F9-7CA6-C4A7-5817-2BEA4DCE7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69B2A8-4D0E-EF3B-AE70-EA326941E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3095B9-0229-0E75-DBDD-F5DF0CFBA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1667CD-AF47-5EF8-8151-99FEB3F5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F2BA68-6A12-8A3A-BDB4-59328ADE3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20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E22CB5-8B3F-A177-524A-D37A2DE1B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987E9C-80EB-C377-D7EB-01FA5A84C7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6CB28D-8453-C4ED-6315-E0B124ADB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4AEA7-B0BA-49D8-B7E3-04FEDC8CC106}" type="datetimeFigureOut">
              <a:rPr lang="ru-RU" smtClean="0"/>
              <a:t>05.03.2026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1B71B9-260D-1C66-E316-3E8C439FD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630807-F7D2-92C2-CBB7-B9670ADD2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00A9E-E61E-4BC5-86F5-EA22D5F54B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39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254E43-1945-D473-5F7B-6A4B1EC29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1B59DCB-312B-FE04-AC64-3DC2E08B6F44}"/>
              </a:ext>
            </a:extLst>
          </p:cNvPr>
          <p:cNvSpPr/>
          <p:nvPr/>
        </p:nvSpPr>
        <p:spPr>
          <a:xfrm>
            <a:off x="3047010" y="2902032"/>
            <a:ext cx="6097979" cy="105393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E4737A"/>
                </a:solidFill>
                <a:effectLst>
                  <a:glow rad="101600">
                    <a:srgbClr val="B7D800">
                      <a:alpha val="60000"/>
                    </a:srgbClr>
                  </a:glow>
                </a:effectLst>
                <a:latin typeface="Arial Narrow" panose="020B0606020202030204" pitchFamily="34" charset="0"/>
              </a:rPr>
              <a:t>ВОЛШЕБНЫЙ ЛУГ</a:t>
            </a:r>
          </a:p>
        </p:txBody>
      </p:sp>
      <p:sp>
        <p:nvSpPr>
          <p:cNvPr id="7" name="Прямоугольник: скругленные углы 6">
            <a:hlinkClick r:id="rId3" action="ppaction://hlinksldjump"/>
            <a:extLst>
              <a:ext uri="{FF2B5EF4-FFF2-40B4-BE49-F238E27FC236}">
                <a16:creationId xmlns:a16="http://schemas.microsoft.com/office/drawing/2014/main" id="{E8E21EB6-5B8C-B987-38B8-BF9D04CB2223}"/>
              </a:ext>
            </a:extLst>
          </p:cNvPr>
          <p:cNvSpPr/>
          <p:nvPr/>
        </p:nvSpPr>
        <p:spPr>
          <a:xfrm>
            <a:off x="4999512" y="4091049"/>
            <a:ext cx="1917865" cy="62939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НАЧАТЬ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222529-2076-A537-C600-07A168277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4493">
            <a:off x="1189017" y="587828"/>
            <a:ext cx="2621478" cy="337047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8294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D0456B-C7FF-2670-A9EC-81A9CC606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62963D-CD8C-6985-EDFB-B811770E0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988" y="4593131"/>
            <a:ext cx="1761565" cy="2264869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4617156-B8D1-783C-FF61-E91CD25EF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7878">
            <a:off x="-1588770" y="1598926"/>
            <a:ext cx="1294950" cy="1664936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3FB61B22-FC3C-24CF-33E5-15CA8A1D15AD}"/>
              </a:ext>
            </a:extLst>
          </p:cNvPr>
          <p:cNvSpPr/>
          <p:nvPr/>
        </p:nvSpPr>
        <p:spPr>
          <a:xfrm>
            <a:off x="6568889" y="4387710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ТР _ 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A4387C-CF19-84CB-FC89-006862810872}"/>
              </a:ext>
            </a:extLst>
          </p:cNvPr>
          <p:cNvSpPr txBox="1"/>
          <p:nvPr/>
        </p:nvSpPr>
        <p:spPr>
          <a:xfrm>
            <a:off x="7217708" y="4459522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4737A"/>
                </a:solidFill>
                <a:latin typeface="Arial Narrow" panose="020B0606020202030204" pitchFamily="34" charset="0"/>
              </a:rPr>
              <a:t>А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6B0329B-ED57-DE8E-A6D0-64420C61F629}"/>
              </a:ext>
            </a:extLst>
          </p:cNvPr>
          <p:cNvSpPr/>
          <p:nvPr/>
        </p:nvSpPr>
        <p:spPr>
          <a:xfrm>
            <a:off x="6800850" y="3408059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Р _ 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1BDE2A-3F8E-A336-7A2C-41492ACA96F2}"/>
              </a:ext>
            </a:extLst>
          </p:cNvPr>
          <p:cNvSpPr txBox="1"/>
          <p:nvPr/>
        </p:nvSpPr>
        <p:spPr>
          <a:xfrm>
            <a:off x="7363386" y="3485987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4737A"/>
                </a:solidFill>
                <a:latin typeface="Arial Narrow" panose="020B0606020202030204" pitchFamily="34" charset="0"/>
              </a:rPr>
              <a:t>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5D3F470-085F-1CD1-905F-642525F4D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7878">
            <a:off x="-1588768" y="1598926"/>
            <a:ext cx="1294950" cy="1664936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43CC964-63B0-A408-CF9F-231DD38E1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03" y="4387710"/>
            <a:ext cx="1903879" cy="2447844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50CF682-F042-CBEE-68C7-7D042E329D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7878">
            <a:off x="-1588773" y="1598927"/>
            <a:ext cx="1294950" cy="1664936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7B4E91F-186B-D81B-BE12-CC65DFF45A5B}"/>
              </a:ext>
            </a:extLst>
          </p:cNvPr>
          <p:cNvSpPr/>
          <p:nvPr/>
        </p:nvSpPr>
        <p:spPr>
          <a:xfrm>
            <a:off x="2943862" y="3914054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Л _ СТВА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DA6BCE-5489-979F-FC11-CEF0D94D0675}"/>
              </a:ext>
            </a:extLst>
          </p:cNvPr>
          <p:cNvSpPr txBox="1"/>
          <p:nvPr/>
        </p:nvSpPr>
        <p:spPr>
          <a:xfrm>
            <a:off x="3269318" y="3970688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4737A"/>
                </a:solidFill>
                <a:latin typeface="Arial Narrow" panose="020B0606020202030204" pitchFamily="34" charset="0"/>
              </a:rPr>
              <a:t>И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F36CC5-5AFB-4317-1564-41DACE5435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7878">
            <a:off x="-1588779" y="1598927"/>
            <a:ext cx="1294950" cy="1664936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B396583-3362-DF48-2089-E745ED669801}"/>
              </a:ext>
            </a:extLst>
          </p:cNvPr>
          <p:cNvSpPr/>
          <p:nvPr/>
        </p:nvSpPr>
        <p:spPr>
          <a:xfrm>
            <a:off x="2995409" y="2943946"/>
            <a:ext cx="1966556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Д _ РЕВЬЯ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D50751-D1E3-6B14-4D05-06958E0A5823}"/>
              </a:ext>
            </a:extLst>
          </p:cNvPr>
          <p:cNvSpPr txBox="1"/>
          <p:nvPr/>
        </p:nvSpPr>
        <p:spPr>
          <a:xfrm>
            <a:off x="3355680" y="3021874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4737A"/>
                </a:solidFill>
                <a:latin typeface="Arial Narrow" panose="020B0606020202030204" pitchFamily="34" charset="0"/>
              </a:rPr>
              <a:t>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25976E3-692A-EC75-5527-F848FB0994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3" t="26569" r="3760"/>
          <a:stretch>
            <a:fillRect/>
          </a:stretch>
        </p:blipFill>
        <p:spPr>
          <a:xfrm>
            <a:off x="8954906" y="4387710"/>
            <a:ext cx="2374337" cy="2475989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A4C8021-2725-294A-E21F-3AB6684BC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7878">
            <a:off x="-1589828" y="1598926"/>
            <a:ext cx="1294950" cy="1664936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703BE9B5-BF95-63DE-B298-7FDCE3AA27A1}"/>
              </a:ext>
            </a:extLst>
          </p:cNvPr>
          <p:cNvSpPr/>
          <p:nvPr/>
        </p:nvSpPr>
        <p:spPr>
          <a:xfrm>
            <a:off x="9917205" y="3234977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Т _ ПЛО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CE57D0-02D6-2415-E04A-04B65A346CB6}"/>
              </a:ext>
            </a:extLst>
          </p:cNvPr>
          <p:cNvSpPr txBox="1"/>
          <p:nvPr/>
        </p:nvSpPr>
        <p:spPr>
          <a:xfrm>
            <a:off x="10334063" y="3283484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4737A"/>
                </a:solidFill>
                <a:latin typeface="Arial Narrow" panose="020B0606020202030204" pitchFamily="34" charset="0"/>
              </a:rPr>
              <a:t>Е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7EF15DE-39DD-F50A-4D35-A44D08FF8F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7878">
            <a:off x="-1583246" y="1577256"/>
            <a:ext cx="1294950" cy="1664936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12490270-8C47-F7FB-6001-8B5EE7969245}"/>
              </a:ext>
            </a:extLst>
          </p:cNvPr>
          <p:cNvSpPr/>
          <p:nvPr/>
        </p:nvSpPr>
        <p:spPr>
          <a:xfrm>
            <a:off x="9917204" y="2319072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ОЗ _ РО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8D56564-9BAD-902B-7F20-539A8CABA38A}"/>
              </a:ext>
            </a:extLst>
          </p:cNvPr>
          <p:cNvSpPr txBox="1"/>
          <p:nvPr/>
        </p:nvSpPr>
        <p:spPr>
          <a:xfrm>
            <a:off x="10552576" y="2397000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4737A"/>
                </a:solidFill>
                <a:latin typeface="Arial Narrow" panose="020B0606020202030204" pitchFamily="34" charset="0"/>
              </a:rPr>
              <a:t>Е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B260C686-D954-C1F9-D605-5D6D86FE5E0F}"/>
              </a:ext>
            </a:extLst>
          </p:cNvPr>
          <p:cNvSpPr/>
          <p:nvPr/>
        </p:nvSpPr>
        <p:spPr>
          <a:xfrm>
            <a:off x="194983" y="121023"/>
            <a:ext cx="699247" cy="62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4737A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EAD7AE5B-9803-7219-2FDC-D6A603308579}"/>
              </a:ext>
            </a:extLst>
          </p:cNvPr>
          <p:cNvSpPr/>
          <p:nvPr/>
        </p:nvSpPr>
        <p:spPr>
          <a:xfrm>
            <a:off x="1089213" y="120960"/>
            <a:ext cx="9056594" cy="48409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Безударная гласная в корне слова. «Нажать на цветок, затем 2 раза на слово»</a:t>
            </a:r>
          </a:p>
        </p:txBody>
      </p:sp>
    </p:spTree>
    <p:extLst>
      <p:ext uri="{BB962C8B-B14F-4D97-AF65-F5344CB8AC3E}">
        <p14:creationId xmlns:p14="http://schemas.microsoft.com/office/powerpoint/2010/main" val="40798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36 0.03217 L 0.01536 0.03241 C 0.02044 0.03241 0.02539 0.03264 0.03033 0.0331 C 0.04596 0.03472 0.07174 0.03889 0.08593 0.04097 C 0.11875 0.0456 0.11354 0.04467 0.14713 0.04791 C 0.15664 0.04653 0.1664 0.04699 0.17578 0.04398 C 0.19231 0.03842 0.19674 0.02708 0.21159 0.01458 C 0.23151 -0.00209 0.23164 0.00162 0.25468 -0.00301 C 0.27474 -0.00116 0.29362 -0.00116 0.31315 0.00972 C 0.31953 0.01319 0.32487 0.02083 0.33073 0.02616 C 0.33151 0.02963 0.3319 0.0331 0.33294 0.03611 C 0.33359 0.03796 0.33463 0.03981 0.33567 0.04097 C 0.3414 0.04629 0.35911 0.05 0.36106 0.05069 C 0.3694 0.05347 0.37786 0.05555 0.38593 0.05949 C 0.4181 0.07592 0.39687 0.07037 0.42565 0.09097 C 0.43463 0.09745 0.44284 0.09954 0.45208 0.10278 C 0.45573 0.10555 0.45976 0.10741 0.46315 0.11157 C 0.46653 0.11574 0.46888 0.12245 0.472 0.12708 C 0.47604 0.13356 0.48007 0.13981 0.48463 0.14491 C 0.50065 0.16273 0.50026 0.1544 0.51614 0.1743 C 0.52083 0.18009 0.52721 0.19421 0.52981 0.2037 C 0.53138 0.20879 0.53203 0.21481 0.5332 0.22037 C 0.53372 0.22616 0.53398 0.23217 0.53489 0.23796 C 0.54114 0.27778 0.53776 0.24004 0.5414 0.27616 C 0.54192 0.28102 0.54218 0.28588 0.54257 0.29074 C 0.54349 0.30509 0.54205 0.29861 0.54427 0.30648 C 0.54518 0.31504 0.54375 0.30879 0.54804 0.31528 L 0.55586 0.32916 L 0.55586 0.3294 " pathEditMode="relative" rAng="0" ptsTypes="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18" y="1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0.02384 L 0.00937 0.02384 C 0.0263 0.01875 0.04583 0.01227 0.06237 0.00926 C 0.07838 0.00648 0.09466 0.00532 0.1108 0.00347 C 0.15156 0.00555 0.19244 0.00463 0.2332 0.01018 C 0.27265 0.01551 0.29023 0.03333 0.32747 0.05139 C 0.37213 0.07315 0.36614 0.06944 0.40638 0.07778 C 0.40963 0.07754 0.43854 0.07361 0.44492 0.07778 C 0.45963 0.08773 0.47656 0.11458 0.4858 0.13565 C 0.48971 0.14467 0.49192 0.15579 0.49453 0.1662 C 0.5052 0.20787 0.49661 0.18009 0.50455 0.21504 C 0.50638 0.22315 0.5082 0.23125 0.51054 0.23866 C 0.51536 0.25347 0.52239 0.26898 0.52929 0.28079 C 0.53112 0.28379 0.53333 0.28611 0.53541 0.28866 C 0.5414 0.30463 0.53893 0.29861 0.54257 0.30717 C 0.5431 0.30995 0.54362 0.3125 0.54427 0.31504 C 0.5444 0.3162 0.54726 0.32662 0.54752 0.33079 C 0.54765 0.33287 0.54752 0.33472 0.54752 0.3368 L 0.54869 0.3368 " pathEditMode="relative" ptsTypes="AAAAAAAAAAAAAAAAA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586 0.3294 L 0.55586 0.32986 C 0.55781 0.32338 0.56015 0.31782 0.56211 0.31157 C 0.56471 0.30347 0.56653 0.29491 0.56953 0.2868 C 0.5802 0.25926 0.59791 0.22361 0.61393 0.20185 C 0.63489 0.17361 0.66054 0.15023 0.68984 0.13796 C 0.69765 0.13449 0.70651 0.13657 0.71471 0.13565 C 0.73086 0.14375 0.74661 0.15231 0.76393 0.15694 C 0.77695 0.16041 0.79023 0.16157 0.80364 0.16412 C 0.81797 0.16134 0.83281 0.16065 0.847 0.15579 C 0.87851 0.14398 0.89049 0.12639 0.91914 0.10717 C 0.92825 0.10116 0.93828 0.09722 0.94791 0.0919 C 0.97148 0.09467 0.94244 0.08958 0.98112 0.10856 C 0.9901 0.11273 0.99974 0.11481 1.00885 0.11782 C 1.01692 0.11643 1.02565 0.11782 1.03294 0.11296 C 1.04726 0.1044 1.07265 0.07916 1.07265 0.0794 C 1.07526 0.0794 1.0776 0.0794 1.08007 0.08009 C 1.08333 0.08102 1.08619 0.08379 1.08945 0.08379 C 1.09466 0.08356 1.09987 0.08055 1.1052 0.07916 C 1.14075 0.05324 1.12656 0.05764 1.14401 0.05324 C 1.14596 0.0537 1.14817 0.05486 1.15039 0.05532 C 1.16341 0.0581 1.17304 0.0581 1.18632 0.05903 C 1.21757 0.06319 1.20924 0.06319 1.25781 0.06018 C 1.25885 0.06018 1.26145 0.05787 1.26041 0.05764 L 1.22435 0.05903 L 1.21328 0.06111 L 1.14401 0.05764 " pathEditMode="relative" rAng="0" ptsTypes="AAAAAAAAAAAAAAAAAAAAAAAAAAA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34" y="-1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586 0.3294 L 0.55586 0.32986 C 0.56445 0.29768 0.56771 0.28241 0.58177 0.25208 C 0.58789 0.23889 0.59427 0.22546 0.60247 0.21528 C 0.60963 0.20648 0.61901 0.20347 0.62708 0.19768 C 0.63594 0.19907 0.64492 0.19977 0.6539 0.20231 C 0.66276 0.20486 0.67135 0.21088 0.68047 0.21296 C 0.69232 0.21551 0.70442 0.21528 0.71614 0.21643 C 0.73164 0.21389 0.74739 0.21481 0.76224 0.20833 C 0.8069 0.18842 0.80143 0.17176 0.84101 0.14884 C 0.84713 0.14537 0.8539 0.14653 0.86028 0.14514 C 0.91198 0.16805 0.88672 0.16366 0.9362 0.16204 C 0.95612 0.14768 0.98242 0.09213 0.99635 0.11898 C 0.99857 0.12361 1.00013 0.12893 1.00299 0.13217 C 1.00703 0.13704 1.01198 0.13912 1.01653 0.14282 C 1.02265 0.14097 1.02916 0.14097 1.03489 0.13704 C 1.07747 0.10833 1.0539 0.11111 1.08841 0.09768 C 1.09258 0.09606 1.09687 0.09537 1.10104 0.09537 C 1.12969 0.09444 1.15807 0.09467 1.18672 0.09444 C 1.1763 0.09653 1.17396 0.0963 1.16354 0.10255 C 1.15963 0.10463 1.15612 0.10833 1.15247 0.11088 C 1.15013 0.11227 1.14791 0.11319 1.14583 0.11435 L 1.14349 0.11782 " pathEditMode="relative" rAng="0" ptsTypes="AAAAAAAAAAAAAAAAAAAAAAA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36" y="-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-3.54167E-6 0.00023 C 0.00821 -0.00764 0.02214 -0.02129 0.028 -0.02407 C 0.06003 -0.03889 0.0431 -0.03264 0.07865 -0.04143 C 0.09909 -0.03912 0.11993 -0.03935 0.14024 -0.03356 C 0.16081 -0.02801 0.1875 -0.00949 0.20547 0.01227 C 0.21641 0.02547 0.21849 0.03357 0.22357 0.05185 C 0.225 0.05741 0.22592 0.0632 0.22774 0.06806 C 0.24636 0.1169 0.2319 0.06644 0.24401 0.11204 C 0.24362 0.11621 0.24323 0.12246 0.24258 0.12616 C 0.24206 0.12871 0.24128 0.13079 0.24063 0.13334 C 0.24011 0.13588 0.23972 0.13866 0.23933 0.14121 C 0.23933 0.14329 0.2375 0.17639 0.23881 0.18357 C 0.24128 0.19815 0.24727 0.20926 0.25131 0.22176 C 0.25222 0.22477 0.25287 0.22824 0.25365 0.23148 C 0.25352 0.23496 0.25365 0.23866 0.25313 0.24213 C 0.25222 0.24885 0.24896 0.26158 0.24896 0.26158 C 0.24922 0.2669 0.24909 0.27199 0.24948 0.27732 C 0.24974 0.28102 0.25078 0.28449 0.25092 0.28797 C 0.25118 0.30093 0.25092 0.31389 0.25092 0.32709 L 0.25092 0.32732 " pathEditMode="relative" rAng="0" ptsTypes="AAAAAAAAAAAAAAAAAAAAA">
                                      <p:cBhvr>
                                        <p:cTn id="6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82" y="1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1412 L 0.00052 0.01412 C 0.03333 0.01991 0.06731 0.01458 0.09869 0.03171 C 0.12513 0.04606 0.14557 0.1287 0.16315 0.15625 C 0.1707 0.16782 0.18164 0.16921 0.19075 0.17569 C 0.197 0.17477 0.22304 0.16389 0.23099 0.18171 C 0.23789 0.19699 0.23932 0.21829 0.24544 0.23449 C 0.24648 0.2375 0.24739 0.24097 0.24869 0.24352 C 0.27682 0.29583 0.26172 0.26134 0.27409 0.29051 C 0.275 0.29537 0.27604 0.30023 0.27682 0.30509 C 0.2776 0.30995 0.27799 0.31504 0.27851 0.31991 C 0.27877 0.32291 0.27851 0.32592 0.27903 0.3287 C 0.27929 0.33032 0.28099 0.3331 0.28177 0.33472 L 0.28229 0.33472 " pathEditMode="relative" ptsTypes="AAAAAAAAAAAAAA">
                                      <p:cBhvr>
                                        <p:cTn id="6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091 0.32731 L 0.25091 0.32778 C 0.25234 0.32407 0.25416 0.32083 0.25573 0.31736 C 0.28151 0.26458 0.33073 0.1456 0.37552 0.10602 C 0.39531 0.08866 0.41953 0.08588 0.44179 0.07569 L 0.53216 0.07778 C 0.56627 0.08125 0.60013 0.08935 0.63411 0.09421 C 0.65117 0.09653 0.66823 0.09792 0.68541 0.09977 C 0.69961 0.09468 0.71419 0.09213 0.72812 0.08565 C 0.81367 0.04444 0.72825 0.07106 0.79505 0.05301 C 0.89036 0.1037 0.84922 0.10324 0.91614 0.08981 C 0.9276 0.07894 0.93815 0.06574 0.95052 0.05694 C 0.96497 0.04699 0.97383 0.05787 0.9875 0.06481 C 0.99791 0.07014 1.00807 0.07662 1.01875 0.07986 C 1.02734 0.08264 1.03646 0.08218 1.04518 0.08333 L 1.06784 0.08657 C 1.13177 0.10995 1.10325 0.10255 1.15351 0.11273 C 1.15846 0.11227 1.16341 0.11227 1.16849 0.11157 C 1.17343 0.11088 1.17786 0.11042 1.1819 0.10602 C 1.18398 0.1037 1.1858 0.10093 1.18763 0.09861 C 1.18919 0.08403 1.19036 0.0875 1.17057 0.08981 C 1.16914 0.08981 1.16862 0.09282 1.16771 0.09421 C 1.16692 0.09514 1.16627 0.09583 1.16562 0.0963 C 1.15794 0.10301 1.16484 0.0963 1.15482 0.10278 C 1.14961 0.10625 1.15312 0.10556 1.14909 0.10718 C 1.14896 0.10741 1.1487 0.10718 1.14843 0.10718 " pathEditMode="relative" rAng="0" ptsTypes="AAAAAAAAAAAAAAAAAAAAAAAAAA">
                                      <p:cBhvr>
                                        <p:cTn id="9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75" y="-1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091 0.32731 L 0.25091 0.32777 C 0.26145 0.30717 0.27239 0.28727 0.28307 0.26689 C 0.29362 0.24676 0.3013 0.22361 0.31367 0.20578 C 0.3457 0.15949 0.35039 0.14745 0.38893 0.11296 C 0.40026 0.10254 0.41198 0.09236 0.42487 0.08611 C 0.43541 0.08125 0.447 0.08125 0.45794 0.08032 C 0.49205 0.07685 0.52604 0.07546 0.56002 0.07291 C 0.58164 0.06597 0.60364 0.06018 0.62474 0.05162 C 0.64713 0.04236 0.66862 0.02893 0.69088 0.01921 C 0.70273 0.01365 0.71484 0.00995 0.72682 0.00602 C 0.7306 0.00694 0.73463 0.0074 0.73815 0.00949 C 0.74518 0.01389 0.75104 0.02199 0.75833 0.025 C 0.7694 0.02939 0.78086 0.02916 0.79218 0.03102 C 0.80625 0.02986 0.82031 0.02916 0.83424 0.02685 C 0.87265 0.02152 0.85286 0.01643 0.87695 0.02592 C 0.88463 0.0324 0.8914 0.04027 0.89961 0.04444 C 0.90911 0.04953 0.9194 0.05277 0.92968 0.0537 C 0.94114 0.05463 0.97109 0.04629 0.98294 0.04328 C 0.98763 0.04583 0.99257 0.04791 0.99726 0.05069 C 1.00403 0.05416 1.01041 0.05995 1.01744 0.0618 C 1.02864 0.06481 1.0401 0.06389 1.0513 0.06481 C 1.06757 0.06157 1.07448 0.05833 1.09101 0.0618 C 1.09752 0.06319 1.10377 0.06666 1.10989 0.06875 C 1.11484 0.06852 1.12018 0.07014 1.125 0.06782 C 1.13086 0.06551 1.13528 0.05879 1.14075 0.05463 C 1.14375 0.05208 1.14713 0.05069 1.15052 0.04861 C 1.1526 0.04907 1.15534 0.04791 1.15716 0.04977 C 1.1582 0.05046 1.1569 0.05208 1.15638 0.0537 C 1.1556 0.05532 1.15351 0.05879 1.15351 0.05902 " pathEditMode="relative" rAng="0" ptsTypes="AAAAAAAAAAAAAAAAAAAAAAAAAAAAAA">
                                      <p:cBhvr>
                                        <p:cTn id="10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326" y="-1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4 0.03079 L 0.01054 0.03079 C 0.04349 0.01342 0.0526 0.00648 0.0888 -0.00162 C 0.10911 -0.00602 0.12955 -0.00787 0.15 -0.01042 C 0.1957 -0.01621 0.24166 -0.01759 0.28724 -0.02709 L 0.35781 -0.0419 C 0.37239 -0.04537 0.38685 -0.05046 0.40143 -0.05463 C 0.40781 -0.05625 0.41432 -0.05787 0.4207 -0.05949 C 0.44505 -0.05556 0.46914 -0.05023 0.49349 -0.04769 C 0.52643 -0.04421 0.53593 -0.04607 0.56302 -0.04861 C 0.57356 -0.04769 0.58385 -0.0463 0.5944 -0.04861 C 0.60468 -0.05093 0.61458 -0.05602 0.62474 -0.05949 C 0.62799 -0.06065 0.63138 -0.06134 0.63463 -0.06227 C 0.6358 -0.06019 0.63659 -0.05718 0.63802 -0.05556 C 0.6483 -0.04329 0.64961 -0.04653 0.66276 -0.04468 C 0.66875 -0.0463 0.69869 -0.05648 0.7069 -0.05255 C 0.71211 -0.05 0.71562 -0.04121 0.72018 -0.03588 C 0.72578 -0.0294 0.73112 -0.02199 0.73724 -0.01736 C 0.74466 -0.01158 0.76106 -0.00972 0.76862 -0.00857 C 0.772 -0.00579 0.77565 -0.0044 0.77864 -0.0007 C 0.79218 0.01713 0.79518 0.03403 0.81172 0.04653 C 0.81575 0.04954 0.82044 0.04699 0.82487 0.04745 C 0.82747 0.04699 0.83034 0.04421 0.83268 0.04653 C 0.83515 0.04884 0.83619 0.05463 0.83763 0.05926 C 0.84062 0.06875 0.84349 0.07847 0.84583 0.08866 C 0.84804 0.09768 0.84895 0.10787 0.85143 0.1169 C 0.85234 0.1206 0.85468 0.12245 0.85573 0.12569 C 0.85859 0.13426 0.86041 0.14375 0.86289 0.15231 C 0.86601 0.1625 0.86953 0.17245 0.87291 0.18264 C 0.87395 0.19028 0.87591 0.19745 0.87617 0.20509 C 0.87695 0.22338 0.87695 0.24768 0.87395 0.2669 C 0.87356 0.26944 0.87278 0.27153 0.87226 0.27384 C 0.87213 0.27477 0.872 0.27569 0.87174 0.27685 C 0.87239 0.29004 0.87174 0.2875 0.87448 0.30023 C 0.875 0.30231 0.87708 0.30903 0.87786 0.31111 C 0.87825 0.31227 0.87955 0.31412 0.87955 0.31412 L 0.87955 0.31412 " pathEditMode="relative" ptsTypes="AAAAAAAAAAAAAAAAAAAAAAAAAAAAAAAAAAAAA">
                                      <p:cBhvr>
                                        <p:cTn id="1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47 0.01713 L -0.00547 0.01713 C 0.01575 1.11111E-6 0.00091 0.01505 0.0194 -0.0132 C 0.03385 -0.03519 0.05677 -0.0669 0.07239 -0.08195 C 0.12031 -0.12824 0.1237 -0.1206 0.18034 -0.13958 C 0.19883 -0.13843 0.21758 -0.14051 0.23593 -0.13588 C 0.24987 -0.13218 0.26302 -0.12338 0.2763 -0.11528 C 0.29453 -0.10394 0.31093 -0.0787 0.33034 -0.07801 L 0.35338 -0.07708 L 0.38047 -0.09074 C 0.39049 -0.09607 0.40013 -0.10347 0.41028 -0.10741 C 0.41823 -0.11042 0.42643 -0.10995 0.4345 -0.11134 C 0.44349 -0.10764 0.4526 -0.10486 0.46159 -0.10046 C 0.50208 -0.08056 0.50625 -0.0706 0.5487 -0.06042 C 0.56067 -0.05741 0.57291 -0.05833 0.58502 -0.05741 C 0.59245 -0.05926 0.59974 -0.06204 0.60716 -0.0632 C 0.62109 -0.06574 0.62539 -0.06412 0.63854 -0.06227 C 0.64466 -0.05926 0.65052 -0.05556 0.65677 -0.05347 C 0.67578 -0.04699 0.69023 -0.04676 0.70963 -0.04468 C 0.71901 -0.0419 0.72864 -0.0412 0.73776 -0.03681 C 0.74427 -0.03357 0.75013 -0.02755 0.75599 -0.02199 C 0.76107 -0.01736 0.76627 -0.01273 0.77083 -0.00648 C 0.7789 0.00463 0.78502 0.01944 0.79023 0.03472 C 0.79258 0.04213 0.79505 0.04954 0.79674 0.05741 C 0.79843 0.06435 0.80325 0.10301 0.8039 0.10741 C 0.80716 0.12755 0.80976 0.13866 0.81497 0.15717 C 0.81718 0.16528 0.8194 0.17338 0.82213 0.18079 C 0.82591 0.1912 0.84101 0.22569 0.84648 0.23079 C 0.85312 0.23704 0.85859 0.24143 0.86458 0.2493 C 0.8664 0.25185 0.8681 0.2544 0.86953 0.25717 C 0.87083 0.25995 0.87187 0.26296 0.87291 0.26597 C 0.87317 0.2669 0.87343 0.26805 0.87343 0.26898 C 0.87357 0.28217 0.87343 0.29514 0.87343 0.30833 L 0.87461 0.30833 " pathEditMode="relative" ptsTypes="AAAAAAAAAAAAAAAAAAAAAAAAAAAAAAAAAA">
                                      <p:cBhvr>
                                        <p:cTn id="12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955 0.31412 L 0.87955 0.31458 C 0.91927 0.25185 0.88359 0.30324 0.94323 0.23125 C 0.95703 0.21435 0.98776 0.1699 1.01315 0.15092 C 1.01731 0.14768 1.02552 0.14583 1.03307 0.14375 C 1.04544 0.14074 1.06393 0.14097 1.07695 0.14004 C 1.0858 0.13958 1.09414 0.13865 1.10299 0.13796 C 1.11198 0.13541 1.12083 0.13333 1.12903 0.13055 C 1.14205 0.12662 1.14687 0.12453 1.15586 0.12129 " pathEditMode="relative" rAng="0" ptsTypes="AAAAAAAAA">
                                      <p:cBhvr>
                                        <p:cTn id="1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15" y="-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7904 0.31713 L 0.87904 0.31759 C 0.88906 0.30763 0.9026 0.29838 0.91107 0.28842 C 0.95 0.24189 0.92969 0.22199 1.01172 0.17268 C 1.02175 0.16597 1.02943 0.15856 1.04375 0.15324 C 1.06315 0.14583 1.08516 0.14537 1.10794 0.14398 C 1.13594 0.14791 1.12409 0.14953 1.1401 0.1412 C 1.1418 0.14051 1.14271 0.14004 1.1444 0.13981 " pathEditMode="relative" rAng="0" ptsTypes="AAAAAAAA">
                                      <p:cBhvr>
                                        <p:cTn id="16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8" y="-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0"/>
                            </p:stCondLst>
                            <p:childTnLst>
                              <p:par>
                                <p:cTn id="1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10" grpId="1"/>
      <p:bldP spid="11" grpId="0" animBg="1"/>
      <p:bldP spid="11" grpId="1" animBg="1"/>
      <p:bldP spid="12" grpId="0"/>
      <p:bldP spid="12" grpId="1"/>
      <p:bldP spid="17" grpId="0" animBg="1"/>
      <p:bldP spid="17" grpId="1" animBg="1"/>
      <p:bldP spid="18" grpId="0"/>
      <p:bldP spid="18" grpId="1"/>
      <p:bldP spid="20" grpId="0" animBg="1"/>
      <p:bldP spid="20" grpId="1" animBg="1"/>
      <p:bldP spid="21" grpId="0"/>
      <p:bldP spid="21" grpId="1"/>
      <p:bldP spid="25" grpId="0" animBg="1"/>
      <p:bldP spid="25" grpId="1" animBg="1"/>
      <p:bldP spid="26" grpId="0"/>
      <p:bldP spid="26" grpId="1"/>
      <p:bldP spid="28" grpId="0" animBg="1"/>
      <p:bldP spid="28" grpId="1" animBg="1"/>
      <p:bldP spid="29" grpId="0"/>
      <p:bldP spid="29" grpId="1"/>
      <p:bldP spid="31" grpId="0" animBg="1"/>
      <p:bldP spid="3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AD930-72A8-CFA9-E00D-036CA69A9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BA7595F0-1BA8-10DD-7C34-047FAA3F7B6A}"/>
              </a:ext>
            </a:extLst>
          </p:cNvPr>
          <p:cNvSpPr/>
          <p:nvPr/>
        </p:nvSpPr>
        <p:spPr>
          <a:xfrm>
            <a:off x="194983" y="121023"/>
            <a:ext cx="699247" cy="62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4737A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CAF89B-E0A1-D5FA-C088-65AE88214AA4}"/>
              </a:ext>
            </a:extLst>
          </p:cNvPr>
          <p:cNvSpPr/>
          <p:nvPr/>
        </p:nvSpPr>
        <p:spPr>
          <a:xfrm>
            <a:off x="1089213" y="120961"/>
            <a:ext cx="10697134" cy="48415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Парная согласная по глухости</a:t>
            </a:r>
            <a:r>
              <a:rPr lang="en-US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/</a:t>
            </a:r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звонкости. «Нажать 2 раза на слово, слева направо»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DBEFB6-720D-0936-FBA9-4F935AAFC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2" t="4607" r="7121" b="6862"/>
          <a:stretch>
            <a:fillRect/>
          </a:stretch>
        </p:blipFill>
        <p:spPr>
          <a:xfrm>
            <a:off x="-2696136" y="4208929"/>
            <a:ext cx="2588560" cy="2088891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B8EF7A4A-FA3F-451A-D064-514CEE0D4051}"/>
              </a:ext>
            </a:extLst>
          </p:cNvPr>
          <p:cNvSpPr/>
          <p:nvPr/>
        </p:nvSpPr>
        <p:spPr>
          <a:xfrm>
            <a:off x="756474" y="5525460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ШУ _ 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1AF483-A523-E182-F65C-A90EE29AA9A7}"/>
              </a:ext>
            </a:extLst>
          </p:cNvPr>
          <p:cNvSpPr txBox="1"/>
          <p:nvPr/>
        </p:nvSpPr>
        <p:spPr>
          <a:xfrm>
            <a:off x="1466368" y="5603388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Б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7609094-0D07-2B76-3F6F-044CDF760853}"/>
              </a:ext>
            </a:extLst>
          </p:cNvPr>
          <p:cNvSpPr/>
          <p:nvPr/>
        </p:nvSpPr>
        <p:spPr>
          <a:xfrm>
            <a:off x="2967839" y="5958281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СКА _ КА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C6958A-C593-3515-4AAF-4250ACC4E595}"/>
              </a:ext>
            </a:extLst>
          </p:cNvPr>
          <p:cNvSpPr txBox="1"/>
          <p:nvPr/>
        </p:nvSpPr>
        <p:spPr>
          <a:xfrm>
            <a:off x="3716508" y="6036209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З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2B6EF4B-A060-181A-BD3F-E7B1CECBF180}"/>
              </a:ext>
            </a:extLst>
          </p:cNvPr>
          <p:cNvSpPr/>
          <p:nvPr/>
        </p:nvSpPr>
        <p:spPr>
          <a:xfrm>
            <a:off x="4866637" y="5253374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ЛО _ 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4DEE43-A9A2-0487-98D2-066FEB7E1566}"/>
              </a:ext>
            </a:extLst>
          </p:cNvPr>
          <p:cNvSpPr txBox="1"/>
          <p:nvPr/>
        </p:nvSpPr>
        <p:spPr>
          <a:xfrm>
            <a:off x="5515457" y="5341778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Ж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69861C8-F618-AE06-8874-20D942830ACF}"/>
              </a:ext>
            </a:extLst>
          </p:cNvPr>
          <p:cNvSpPr/>
          <p:nvPr/>
        </p:nvSpPr>
        <p:spPr>
          <a:xfrm>
            <a:off x="6902413" y="5880352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ГРИ _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B80981-B94C-8641-CBB3-FF9F31E5882D}"/>
              </a:ext>
            </a:extLst>
          </p:cNvPr>
          <p:cNvSpPr txBox="1"/>
          <p:nvPr/>
        </p:nvSpPr>
        <p:spPr>
          <a:xfrm>
            <a:off x="7899287" y="5942927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Б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A639C74-54C4-322F-5B7F-84905459CE1A}"/>
              </a:ext>
            </a:extLst>
          </p:cNvPr>
          <p:cNvSpPr/>
          <p:nvPr/>
        </p:nvSpPr>
        <p:spPr>
          <a:xfrm>
            <a:off x="9251011" y="5357132"/>
            <a:ext cx="1761565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ЯГО _ 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1E5B15-4CA2-06B7-2A5E-3AB85317D035}"/>
              </a:ext>
            </a:extLst>
          </p:cNvPr>
          <p:cNvSpPr txBox="1"/>
          <p:nvPr/>
        </p:nvSpPr>
        <p:spPr>
          <a:xfrm>
            <a:off x="10014957" y="5397018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Д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682C19E4-58F4-89C8-5EC8-18776F7CD65A}"/>
              </a:ext>
            </a:extLst>
          </p:cNvPr>
          <p:cNvSpPr/>
          <p:nvPr/>
        </p:nvSpPr>
        <p:spPr>
          <a:xfrm>
            <a:off x="9873764" y="3856264"/>
            <a:ext cx="2098036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СЛА _ КИЙ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E56D2A-D081-1BC4-EEEF-9ADC3362EB1B}"/>
              </a:ext>
            </a:extLst>
          </p:cNvPr>
          <p:cNvSpPr txBox="1"/>
          <p:nvPr/>
        </p:nvSpPr>
        <p:spPr>
          <a:xfrm>
            <a:off x="10690820" y="3929919"/>
            <a:ext cx="46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Д</a:t>
            </a:r>
          </a:p>
        </p:txBody>
      </p:sp>
    </p:spTree>
    <p:extLst>
      <p:ext uri="{BB962C8B-B14F-4D97-AF65-F5344CB8AC3E}">
        <p14:creationId xmlns:p14="http://schemas.microsoft.com/office/powerpoint/2010/main" val="23290779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45 0.03403 L 0.06145 0.03403 C 0.06224 0.03102 0.06276 0.02801 0.06367 0.02523 C 0.07786 -0.01805 0.08945 -0.06134 0.11171 -0.09352 C 0.12252 -0.10949 0.13463 -0.12291 0.14739 -0.13379 C 0.15781 -0.14259 0.16914 -0.14815 0.1806 -0.15139 C 0.19166 -0.15463 0.20299 -0.15278 0.21419 -0.15324 C 0.22226 -0.1456 0.23203 -0.14166 0.23854 -0.12986 C 0.2444 -0.11898 0.24948 -0.07754 0.25169 -0.06203 C 0.25156 -0.05324 0.25221 -0.04421 0.25117 -0.03565 C 0.24935 -0.0206 0.24349 0.00857 0.24349 0.00857 C 0.24362 0.01505 0.24362 0.02153 0.24401 0.02801 C 0.24427 0.0331 0.24505 0.03797 0.2457 0.04283 C 0.24687 0.05139 0.24674 0.0463 0.24674 0.04977 L 0.24674 0.04977 " pathEditMode="relative" ptsTypes="AAAAAAAAAAAAAAA">
                                      <p:cBhvr>
                                        <p:cTn id="2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53 0.04074 L 0.24453 0.04074 C 0.24739 0.03287 0.25013 0.02477 0.25325 0.01713 C 0.26588 -0.01342 0.27226 -0.02731 0.28698 -0.0544 C 0.29166 -0.06319 0.29648 -0.07199 0.30182 -0.07986 C 0.31015 -0.09213 0.32356 -0.10879 0.33489 -0.11227 C 0.34283 -0.11481 0.35104 -0.11296 0.35911 -0.11319 C 0.36393 -0.11227 0.38854 -0.1081 0.39609 -0.10347 C 0.39974 -0.10116 0.40273 -0.09676 0.40599 -0.09352 C 0.40885 -0.08796 0.41224 -0.08333 0.41432 -0.07685 C 0.42122 -0.05602 0.42057 -0.04838 0.422 -0.02592 C 0.42226 -0.02037 0.42265 -0.01481 0.42252 -0.00926 C 0.42252 -0.00162 0.42148 0.01482 0.42031 0.02408 C 0.41992 0.02778 0.41914 0.03125 0.41875 0.03472 C 0.41849 0.03704 0.41823 0.04167 0.41823 0.04167 L 0.41823 0.04375 " pathEditMode="relative" ptsTypes="AAAAAAAAAAAAAAAA">
                                      <p:cBhvr>
                                        <p:cTn id="4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992 0.04167 L 0.41992 0.04167 C 0.42474 0.01783 0.42799 0.00047 0.43528 -0.02384 C 0.43828 -0.03379 0.44075 -0.04398 0.44414 -0.05324 C 0.44752 -0.06296 0.45156 -0.07199 0.45573 -0.08078 C 0.46015 -0.09004 0.46471 -0.0993 0.47005 -0.10717 C 0.47812 -0.11921 0.49153 -0.13264 0.50143 -0.13958 C 0.50989 -0.14537 0.51731 -0.14699 0.5263 -0.14838 C 0.53203 -0.1493 0.53776 -0.14977 0.54336 -0.15023 C 0.54935 -0.14815 0.5556 -0.14791 0.56106 -0.14352 C 0.56992 -0.13657 0.58593 -0.11713 0.58593 -0.11713 C 0.58802 -0.11203 0.59062 -0.10764 0.59244 -0.10231 C 0.59648 -0.09051 0.59635 -0.08078 0.59752 -0.06713 C 0.59687 -0.05069 0.59661 -0.03426 0.59583 -0.01805 C 0.59544 -0.01111 0.59453 -0.0044 0.59414 0.00255 C 0.59375 0.00834 0.59401 0.01435 0.59362 0.02014 C 0.59323 0.02616 0.59244 0.03195 0.59192 0.03773 C 0.5914 0.04422 0.59049 0.0581 0.59023 0.06528 C 0.59023 0.06922 0.59023 0.07315 0.59023 0.07709 L 0.59023 0.07709 " pathEditMode="relative" ptsTypes="AAAAAAAAAAAAAAAAAAAA">
                                      <p:cBhvr>
                                        <p:cTn id="6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984 0.07315 L 0.58984 0.07315 C 0.60143 0.03658 0.61757 -0.01666 0.63164 -0.04259 C 0.64166 -0.06088 0.65182 -0.08287 0.66471 -0.0956 C 0.67395 -0.1044 0.68281 -0.10278 0.69283 -0.10324 C 0.69648 -0.09953 0.70039 -0.09629 0.7039 -0.09166 C 0.71237 -0.08009 0.7177 -0.0669 0.72369 -0.05139 C 0.7276 -0.0412 0.73333 -0.0243 0.7358 -0.01203 C 0.73724 -0.00486 0.73802 0.00301 0.73906 0.01042 C 0.73984 0.02593 0.74062 0.03634 0.74075 0.05162 C 0.74088 0.06181 0.74075 0.07199 0.74075 0.08218 L 0.74075 0.08218 " pathEditMode="relative" ptsTypes="AAAAAAAAAAAA">
                                      <p:cBhvr>
                                        <p:cTn id="8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088 0.07709 L 0.74088 0.07709 L 0.75573 0.03588 C 0.76601 0.00741 0.77643 -0.025 0.79049 -0.04838 C 0.79935 -0.06342 0.80924 -0.07639 0.81966 -0.08773 C 0.84596 -0.1162 0.85117 -0.11412 0.87929 -0.12477 C 0.90573 -0.12037 0.91627 -0.12407 0.93776 -0.10625 C 0.94114 -0.10347 0.94401 -0.09838 0.94713 -0.09444 C 0.94843 -0.08866 0.95013 -0.0831 0.95091 -0.07685 C 0.95195 -0.06944 0.95247 -0.0618 0.9526 -0.0544 C 0.95325 -0.0243 0.95377 -0.02986 0.95039 -0.01227 C 0.95026 -0.00949 0.95013 -0.00694 0.94987 -0.0044 C 0.94961 -0.00116 0.94895 0.00209 0.94882 0.00533 C 0.94856 0.01042 0.94882 0.01528 0.94882 0.02014 L 0.94882 0.02014 " pathEditMode="relative" ptsTypes="AAAAAAAAAAAAAAA">
                                      <p:cBhvr>
                                        <p:cTn id="9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4883 0.02037 L 0.94883 0.02107 C 0.9487 0.0162 0.94883 0.01181 0.94804 0.00764 C 0.94687 0.0007 0.94427 -0.00602 0.94258 -0.01273 C 0.9414 -0.01805 0.94023 -0.02315 0.93906 -0.02847 C 0.93828 -0.0368 0.9375 -0.04491 0.93646 -0.05301 C 0.93528 -0.06296 0.93164 -0.07292 0.93216 -0.08287 C 0.93333 -0.12801 0.93554 -0.20231 0.95156 -0.25162 C 0.95651 -0.26643 0.96328 -0.28032 0.97031 -0.29421 C 0.97578 -0.30532 0.9819 -0.3162 0.98893 -0.32616 C 0.99479 -0.33403 1.00247 -0.34074 1.00924 -0.34768 C 1.02526 -0.36273 1.0263 -0.36273 1.0414 -0.37268 C 1.04883 -0.3706 1.05651 -0.36898 1.06367 -0.36551 C 1.07851 -0.3581 1.11393 -0.32986 1.12213 -0.31852 C 1.1263 -0.31296 1.13073 -0.30741 1.1345 -0.30162 C 1.13672 -0.29861 1.13789 -0.29514 1.13997 -0.2919 C 1.14153 -0.28958 1.14375 -0.28796 1.14531 -0.28542 C 1.14687 -0.2831 1.14739 -0.27986 1.14883 -0.27708 C 1.14961 -0.27546 1.15508 -0.26805 1.15677 -0.26643 C 1.16302 -0.26088 1.16497 -0.26065 1.17187 -0.25694 C 1.17383 -0.25579 1.17539 -0.25486 1.17734 -0.2537 C 1.17812 -0.25301 1.17877 -0.25185 1.17995 -0.25162 C 1.18385 -0.25069 1.1875 -0.25093 1.19166 -0.25046 C 1.1931 -0.2493 1.19479 -0.24884 1.19596 -0.24745 C 1.19896 -0.24352 1.20351 -0.23611 1.20677 -0.23125 C 1.2069 -0.2294 1.2069 -0.22731 1.20755 -0.22593 C 1.20924 -0.22176 1.21198 -0.22245 1.21549 -0.22176 C 1.21705 -0.22083 1.21849 -0.22037 1.21992 -0.21968 C 1.22552 -0.21597 1.22135 -0.21643 1.22552 -0.21643 L 1.22552 -0.2162 " pathEditMode="relative" rAng="0" ptsTypes="AAAAAAAAAAAAAAAAAAAAAAAAAAAAAA">
                                      <p:cBhvr>
                                        <p:cTn id="1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95" y="-1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10" grpId="0"/>
      <p:bldP spid="10" grpId="1"/>
      <p:bldP spid="11" grpId="0" animBg="1"/>
      <p:bldP spid="12" grpId="0"/>
      <p:bldP spid="12" grpId="1"/>
      <p:bldP spid="13" grpId="0" animBg="1"/>
      <p:bldP spid="14" grpId="0"/>
      <p:bldP spid="14" grpId="1"/>
      <p:bldP spid="15" grpId="0" animBg="1"/>
      <p:bldP spid="16" grpId="0"/>
      <p:bldP spid="16" grpId="1"/>
      <p:bldP spid="17" grpId="0" animBg="1"/>
      <p:bldP spid="18" grpId="0"/>
      <p:bldP spid="18" grpId="1"/>
      <p:bldP spid="19" grpId="0" animBg="1"/>
      <p:bldP spid="21" grpId="0"/>
      <p:bldP spid="2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39D543-9FBD-2DA8-2C68-644DA6EED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0B5E70-7FEE-31CF-1F07-E966DF583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1325459" y="2189579"/>
            <a:ext cx="1659509" cy="1416611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55454EFD-8040-B621-FC04-88C1D4BF7784}"/>
              </a:ext>
            </a:extLst>
          </p:cNvPr>
          <p:cNvSpPr/>
          <p:nvPr/>
        </p:nvSpPr>
        <p:spPr>
          <a:xfrm>
            <a:off x="194983" y="121023"/>
            <a:ext cx="699247" cy="62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4737A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3E1355E-0936-B3A0-4B90-4D3BD42086D5}"/>
              </a:ext>
            </a:extLst>
          </p:cNvPr>
          <p:cNvSpPr/>
          <p:nvPr/>
        </p:nvSpPr>
        <p:spPr>
          <a:xfrm>
            <a:off x="1089213" y="120961"/>
            <a:ext cx="9386046" cy="48415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Количество звуков и букв в слове. «Нажать на божью коровку, затем 2 раза на слово»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5D909E7-D8BF-E886-D147-EF8DBDBFA49B}"/>
              </a:ext>
            </a:extLst>
          </p:cNvPr>
          <p:cNvSpPr/>
          <p:nvPr/>
        </p:nvSpPr>
        <p:spPr>
          <a:xfrm>
            <a:off x="2682688" y="1684181"/>
            <a:ext cx="2682687" cy="484158"/>
          </a:xfrm>
          <a:prstGeom prst="roundRect">
            <a:avLst/>
          </a:prstGeom>
          <a:solidFill>
            <a:schemeClr val="bg1"/>
          </a:solidFill>
          <a:ln>
            <a:solidFill>
              <a:srgbClr val="ED27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КОНЬ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47940C-7D59-5DA3-8FAF-003E750EC9E3}"/>
              </a:ext>
            </a:extLst>
          </p:cNvPr>
          <p:cNvSpPr txBox="1"/>
          <p:nvPr/>
        </p:nvSpPr>
        <p:spPr>
          <a:xfrm>
            <a:off x="3556746" y="1645119"/>
            <a:ext cx="1710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- 4 б., 3 </a:t>
            </a:r>
            <a:r>
              <a:rPr lang="ru-RU" sz="2800" b="1" dirty="0" err="1">
                <a:solidFill>
                  <a:srgbClr val="ED2709"/>
                </a:solidFill>
                <a:latin typeface="Arial Narrow" panose="020B0606020202030204" pitchFamily="34" charset="0"/>
              </a:rPr>
              <a:t>зв</a:t>
            </a:r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F853B5-E032-9E62-2500-036A36EA8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 flipH="1">
            <a:off x="7710991" y="1355904"/>
            <a:ext cx="1472660" cy="1416611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E780A04-29DA-E966-0245-9FE5406205FA}"/>
              </a:ext>
            </a:extLst>
          </p:cNvPr>
          <p:cNvSpPr/>
          <p:nvPr/>
        </p:nvSpPr>
        <p:spPr>
          <a:xfrm>
            <a:off x="5558118" y="883040"/>
            <a:ext cx="2483318" cy="484158"/>
          </a:xfrm>
          <a:prstGeom prst="roundRect">
            <a:avLst/>
          </a:prstGeom>
          <a:solidFill>
            <a:schemeClr val="bg1"/>
          </a:solidFill>
          <a:ln>
            <a:solidFill>
              <a:srgbClr val="ED27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ЯМА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590D0C-01D0-1DF4-6980-92E16A822095}"/>
              </a:ext>
            </a:extLst>
          </p:cNvPr>
          <p:cNvSpPr txBox="1"/>
          <p:nvPr/>
        </p:nvSpPr>
        <p:spPr>
          <a:xfrm>
            <a:off x="6331323" y="863509"/>
            <a:ext cx="1710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- 3 б., 4 </a:t>
            </a:r>
            <a:r>
              <a:rPr lang="ru-RU" sz="2800" b="1" dirty="0" err="1">
                <a:solidFill>
                  <a:srgbClr val="ED2709"/>
                </a:solidFill>
                <a:latin typeface="Arial Narrow" panose="020B0606020202030204" pitchFamily="34" charset="0"/>
              </a:rPr>
              <a:t>зв</a:t>
            </a:r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D8376B-2B12-23FA-BBE2-7341D8B52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 flipH="1">
            <a:off x="4088818" y="4206680"/>
            <a:ext cx="1845728" cy="1416611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CB786B0-24E8-8D2C-0C14-19FF50047E91}"/>
              </a:ext>
            </a:extLst>
          </p:cNvPr>
          <p:cNvSpPr/>
          <p:nvPr/>
        </p:nvSpPr>
        <p:spPr>
          <a:xfrm>
            <a:off x="1221429" y="4111588"/>
            <a:ext cx="2682687" cy="484158"/>
          </a:xfrm>
          <a:prstGeom prst="roundRect">
            <a:avLst/>
          </a:prstGeom>
          <a:solidFill>
            <a:schemeClr val="bg1"/>
          </a:solidFill>
          <a:ln>
            <a:solidFill>
              <a:srgbClr val="ED27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МАЯК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D4A566-DBC5-E9E6-7EEB-968240637ACB}"/>
              </a:ext>
            </a:extLst>
          </p:cNvPr>
          <p:cNvSpPr txBox="1"/>
          <p:nvPr/>
        </p:nvSpPr>
        <p:spPr>
          <a:xfrm>
            <a:off x="2155213" y="4066188"/>
            <a:ext cx="1710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- 4 б., 5 </a:t>
            </a:r>
            <a:r>
              <a:rPr lang="ru-RU" sz="2800" b="1" dirty="0" err="1">
                <a:solidFill>
                  <a:srgbClr val="ED2709"/>
                </a:solidFill>
                <a:latin typeface="Arial Narrow" panose="020B0606020202030204" pitchFamily="34" charset="0"/>
              </a:rPr>
              <a:t>зв</a:t>
            </a:r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.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4DCE90C-43AA-3F17-6CFB-F695D08DB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21124693">
            <a:off x="7643862" y="3739519"/>
            <a:ext cx="1919428" cy="1416611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F3D6A0D-C2E1-07BF-5615-68A986B4D584}"/>
              </a:ext>
            </a:extLst>
          </p:cNvPr>
          <p:cNvSpPr/>
          <p:nvPr/>
        </p:nvSpPr>
        <p:spPr>
          <a:xfrm>
            <a:off x="8508322" y="5222262"/>
            <a:ext cx="3030083" cy="484158"/>
          </a:xfrm>
          <a:prstGeom prst="roundRect">
            <a:avLst/>
          </a:prstGeom>
          <a:solidFill>
            <a:schemeClr val="bg1"/>
          </a:solidFill>
          <a:ln>
            <a:solidFill>
              <a:srgbClr val="ED270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ВЬЮГА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5BC03F-037D-F375-8181-32C6DF0DA81A}"/>
              </a:ext>
            </a:extLst>
          </p:cNvPr>
          <p:cNvSpPr txBox="1"/>
          <p:nvPr/>
        </p:nvSpPr>
        <p:spPr>
          <a:xfrm>
            <a:off x="9749617" y="5183200"/>
            <a:ext cx="1710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- 5 б., 5 </a:t>
            </a:r>
            <a:r>
              <a:rPr lang="ru-RU" sz="2800" b="1" dirty="0" err="1">
                <a:solidFill>
                  <a:srgbClr val="ED2709"/>
                </a:solidFill>
                <a:latin typeface="Arial Narrow" panose="020B0606020202030204" pitchFamily="34" charset="0"/>
              </a:rPr>
              <a:t>зв</a:t>
            </a:r>
            <a:r>
              <a:rPr lang="ru-RU" sz="2800" b="1" dirty="0">
                <a:solidFill>
                  <a:srgbClr val="ED2709"/>
                </a:solidFill>
                <a:latin typeface="Arial Narrow" panose="020B0606020202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4390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0.24519 -0.53726 " pathEditMode="relative" rAng="0" ptsTypes="AA">
                                      <p:cBhvr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53" y="-2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-0.77552 -0.15162 " pathEditMode="relative" rAng="0" ptsTypes="AA">
                                      <p:cBhvr>
                                        <p:cTn id="5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76" y="-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33333E-6 L -0.27435 -0.83033 " pathEditMode="relative" rAng="0" ptsTypes="AA">
                                      <p:cBhvr>
                                        <p:cTn id="8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-4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11111E-6 L 0.35026 -0.68588 " pathEditMode="relative" rAng="0" ptsTypes="AA">
                                      <p:cBhvr>
                                        <p:cTn id="10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3" y="-3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9" grpId="1"/>
      <p:bldP spid="11" grpId="0" animBg="1"/>
      <p:bldP spid="11" grpId="1" animBg="1"/>
      <p:bldP spid="12" grpId="0"/>
      <p:bldP spid="12" grpId="1"/>
      <p:bldP spid="14" grpId="0" animBg="1"/>
      <p:bldP spid="14" grpId="1" animBg="1"/>
      <p:bldP spid="15" grpId="0"/>
      <p:bldP spid="15" grpId="1"/>
      <p:bldP spid="17" grpId="0" animBg="1"/>
      <p:bldP spid="17" grpId="1" animBg="1"/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EF67B3-B6DF-EBF2-E680-B9F669A8C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42960BB-2B90-DBE0-600C-B47EC888AE27}"/>
              </a:ext>
            </a:extLst>
          </p:cNvPr>
          <p:cNvSpPr/>
          <p:nvPr/>
        </p:nvSpPr>
        <p:spPr>
          <a:xfrm>
            <a:off x="2868706" y="1919567"/>
            <a:ext cx="6454588" cy="301886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Ярко светит весеннее солнышко.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Дует тёплый весенний ветерок.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Проснулся от зимней спячки медведь.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3739FD87-5B62-FB0F-6F5E-24780F076D92}"/>
              </a:ext>
            </a:extLst>
          </p:cNvPr>
          <p:cNvSpPr/>
          <p:nvPr/>
        </p:nvSpPr>
        <p:spPr>
          <a:xfrm>
            <a:off x="194983" y="121023"/>
            <a:ext cx="699247" cy="62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4737A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BF02515-BA80-7D03-963E-3D781DCB6AD6}"/>
              </a:ext>
            </a:extLst>
          </p:cNvPr>
          <p:cNvSpPr/>
          <p:nvPr/>
        </p:nvSpPr>
        <p:spPr>
          <a:xfrm>
            <a:off x="1109383" y="121023"/>
            <a:ext cx="6219264" cy="48415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Главные члены предложения. «Нажать на предложение»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F70E601-FC99-DE16-3E82-F0C7F30AA2CC}"/>
              </a:ext>
            </a:extLst>
          </p:cNvPr>
          <p:cNvCxnSpPr/>
          <p:nvPr/>
        </p:nvCxnSpPr>
        <p:spPr>
          <a:xfrm>
            <a:off x="6931959" y="2784661"/>
            <a:ext cx="1640541" cy="0"/>
          </a:xfrm>
          <a:prstGeom prst="line">
            <a:avLst/>
          </a:prstGeom>
          <a:ln w="28575">
            <a:solidFill>
              <a:srgbClr val="B7D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C80BDFCC-8E37-EE4F-7F2D-098EFCDAD35A}"/>
              </a:ext>
            </a:extLst>
          </p:cNvPr>
          <p:cNvGrpSpPr/>
          <p:nvPr/>
        </p:nvGrpSpPr>
        <p:grpSpPr>
          <a:xfrm>
            <a:off x="4356847" y="2777938"/>
            <a:ext cx="1140759" cy="91888"/>
            <a:chOff x="4385983" y="2830605"/>
            <a:chExt cx="1140759" cy="91888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32AC99C-28DC-11B4-2716-C8068F710EDB}"/>
                </a:ext>
              </a:extLst>
            </p:cNvPr>
            <p:cNvCxnSpPr>
              <a:cxnSpLocks/>
            </p:cNvCxnSpPr>
            <p:nvPr/>
          </p:nvCxnSpPr>
          <p:spPr>
            <a:xfrm>
              <a:off x="4385983" y="2830605"/>
              <a:ext cx="1140759" cy="0"/>
            </a:xfrm>
            <a:prstGeom prst="line">
              <a:avLst/>
            </a:prstGeom>
            <a:ln w="28575">
              <a:solidFill>
                <a:srgbClr val="B7D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A0D6DCFF-6BF6-1ED1-CF9E-2F13F841B1C4}"/>
                </a:ext>
              </a:extLst>
            </p:cNvPr>
            <p:cNvCxnSpPr>
              <a:cxnSpLocks/>
            </p:cNvCxnSpPr>
            <p:nvPr/>
          </p:nvCxnSpPr>
          <p:spPr>
            <a:xfrm>
              <a:off x="4385983" y="2922493"/>
              <a:ext cx="1140759" cy="0"/>
            </a:xfrm>
            <a:prstGeom prst="line">
              <a:avLst/>
            </a:prstGeom>
            <a:ln w="28575">
              <a:solidFill>
                <a:srgbClr val="B7D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6936FE9-8191-D170-E57A-EE932229586F}"/>
              </a:ext>
            </a:extLst>
          </p:cNvPr>
          <p:cNvCxnSpPr>
            <a:cxnSpLocks/>
          </p:cNvCxnSpPr>
          <p:nvPr/>
        </p:nvCxnSpPr>
        <p:spPr>
          <a:xfrm>
            <a:off x="7131424" y="3629585"/>
            <a:ext cx="1353670" cy="0"/>
          </a:xfrm>
          <a:prstGeom prst="line">
            <a:avLst/>
          </a:prstGeom>
          <a:ln w="28575">
            <a:solidFill>
              <a:srgbClr val="B7D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638AA66-144E-DBEB-6525-9F5E4785F5E1}"/>
              </a:ext>
            </a:extLst>
          </p:cNvPr>
          <p:cNvGrpSpPr/>
          <p:nvPr/>
        </p:nvGrpSpPr>
        <p:grpSpPr>
          <a:xfrm>
            <a:off x="3662084" y="3660448"/>
            <a:ext cx="923364" cy="88503"/>
            <a:chOff x="4385983" y="2830605"/>
            <a:chExt cx="1140759" cy="57153"/>
          </a:xfrm>
        </p:grpSpPr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2CE74F75-8F33-4C4F-2D25-2C7FE885A838}"/>
                </a:ext>
              </a:extLst>
            </p:cNvPr>
            <p:cNvCxnSpPr>
              <a:cxnSpLocks/>
            </p:cNvCxnSpPr>
            <p:nvPr/>
          </p:nvCxnSpPr>
          <p:spPr>
            <a:xfrm>
              <a:off x="4385983" y="2830605"/>
              <a:ext cx="1140759" cy="0"/>
            </a:xfrm>
            <a:prstGeom prst="line">
              <a:avLst/>
            </a:prstGeom>
            <a:ln w="28575">
              <a:solidFill>
                <a:srgbClr val="B7D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D0EDF1F2-B3FF-33F2-133B-F389EC083E76}"/>
                </a:ext>
              </a:extLst>
            </p:cNvPr>
            <p:cNvCxnSpPr>
              <a:cxnSpLocks/>
            </p:cNvCxnSpPr>
            <p:nvPr/>
          </p:nvCxnSpPr>
          <p:spPr>
            <a:xfrm>
              <a:off x="4385983" y="2887758"/>
              <a:ext cx="1140759" cy="0"/>
            </a:xfrm>
            <a:prstGeom prst="line">
              <a:avLst/>
            </a:prstGeom>
            <a:ln w="28575">
              <a:solidFill>
                <a:srgbClr val="B7D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D7C4474-B27A-C777-F6A7-D48E19BA8112}"/>
              </a:ext>
            </a:extLst>
          </p:cNvPr>
          <p:cNvCxnSpPr>
            <a:cxnSpLocks/>
          </p:cNvCxnSpPr>
          <p:nvPr/>
        </p:nvCxnSpPr>
        <p:spPr>
          <a:xfrm>
            <a:off x="7559488" y="4494679"/>
            <a:ext cx="1353670" cy="0"/>
          </a:xfrm>
          <a:prstGeom prst="line">
            <a:avLst/>
          </a:prstGeom>
          <a:ln w="28575">
            <a:solidFill>
              <a:srgbClr val="B7D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81A1986-C2F0-F75B-F75E-D86E854833CE}"/>
              </a:ext>
            </a:extLst>
          </p:cNvPr>
          <p:cNvGrpSpPr/>
          <p:nvPr/>
        </p:nvGrpSpPr>
        <p:grpSpPr>
          <a:xfrm>
            <a:off x="3212728" y="4494679"/>
            <a:ext cx="1714498" cy="78978"/>
            <a:chOff x="4385983" y="2830605"/>
            <a:chExt cx="1140759" cy="57153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09026BC9-064A-9B44-257C-295A5F689CDC}"/>
                </a:ext>
              </a:extLst>
            </p:cNvPr>
            <p:cNvCxnSpPr>
              <a:cxnSpLocks/>
            </p:cNvCxnSpPr>
            <p:nvPr/>
          </p:nvCxnSpPr>
          <p:spPr>
            <a:xfrm>
              <a:off x="4385983" y="2830605"/>
              <a:ext cx="1140759" cy="0"/>
            </a:xfrm>
            <a:prstGeom prst="line">
              <a:avLst/>
            </a:prstGeom>
            <a:ln w="28575">
              <a:solidFill>
                <a:srgbClr val="B7D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31082511-D969-3F41-6003-DA8572034052}"/>
                </a:ext>
              </a:extLst>
            </p:cNvPr>
            <p:cNvCxnSpPr>
              <a:cxnSpLocks/>
            </p:cNvCxnSpPr>
            <p:nvPr/>
          </p:nvCxnSpPr>
          <p:spPr>
            <a:xfrm>
              <a:off x="4385983" y="2887758"/>
              <a:ext cx="1140759" cy="0"/>
            </a:xfrm>
            <a:prstGeom prst="line">
              <a:avLst/>
            </a:prstGeom>
            <a:ln w="28575">
              <a:solidFill>
                <a:srgbClr val="B7D8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41DBCBA-16C2-CE99-510E-26EC34E79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4493">
            <a:off x="2234419" y="786895"/>
            <a:ext cx="1498945" cy="192721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0D6A7A0-2F7C-3298-B154-060C829B7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2" t="4607" r="7121" b="6862"/>
          <a:stretch>
            <a:fillRect/>
          </a:stretch>
        </p:blipFill>
        <p:spPr>
          <a:xfrm>
            <a:off x="452157" y="4494679"/>
            <a:ext cx="2588560" cy="2088891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5935672-CF33-AEE3-7F32-3622202BEF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 flipH="1">
            <a:off x="8391049" y="1128996"/>
            <a:ext cx="1845728" cy="14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97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8B2ADC-EE80-C67D-4CED-F46124164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3A3DC9-4F6C-84C3-114B-7EC73F6D3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639">
            <a:off x="8572179" y="4410634"/>
            <a:ext cx="2595603" cy="2018802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787C596-05AD-E1D0-29A2-ECF3D06139FA}"/>
              </a:ext>
            </a:extLst>
          </p:cNvPr>
          <p:cNvGrpSpPr/>
          <p:nvPr/>
        </p:nvGrpSpPr>
        <p:grpSpPr>
          <a:xfrm>
            <a:off x="8437522" y="975218"/>
            <a:ext cx="916420" cy="916692"/>
            <a:chOff x="8437522" y="975218"/>
            <a:chExt cx="916420" cy="916692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2871353-5D19-DF1D-99DE-2FE786F72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2339118">
              <a:off x="8437522" y="975218"/>
              <a:ext cx="916420" cy="91669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55B9ED-6164-5276-AE49-E9C728E1B206}"/>
                </a:ext>
              </a:extLst>
            </p:cNvPr>
            <p:cNvSpPr txBox="1"/>
            <p:nvPr/>
          </p:nvSpPr>
          <p:spPr>
            <a:xfrm>
              <a:off x="8559053" y="1215401"/>
              <a:ext cx="571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n>
                    <a:solidFill>
                      <a:schemeClr val="tx1"/>
                    </a:solidFill>
                  </a:ln>
                  <a:solidFill>
                    <a:srgbClr val="B7D800"/>
                  </a:solidFill>
                  <a:latin typeface="Arial Narrow" panose="020B0606020202030204" pitchFamily="34" charset="0"/>
                </a:rPr>
                <a:t>1</a:t>
              </a: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353609C-AEF3-494E-CD6B-89E42BFC7E81}"/>
              </a:ext>
            </a:extLst>
          </p:cNvPr>
          <p:cNvSpPr/>
          <p:nvPr/>
        </p:nvSpPr>
        <p:spPr>
          <a:xfrm>
            <a:off x="9345706" y="433667"/>
            <a:ext cx="1919490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50 – 21 =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A2E550-5C48-1036-F569-8CEA1DEC9F92}"/>
              </a:ext>
            </a:extLst>
          </p:cNvPr>
          <p:cNvSpPr txBox="1"/>
          <p:nvPr/>
        </p:nvSpPr>
        <p:spPr>
          <a:xfrm>
            <a:off x="10539693" y="511595"/>
            <a:ext cx="72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29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DCF2276-18B7-1163-48BC-C190D250DC01}"/>
              </a:ext>
            </a:extLst>
          </p:cNvPr>
          <p:cNvSpPr/>
          <p:nvPr/>
        </p:nvSpPr>
        <p:spPr>
          <a:xfrm>
            <a:off x="194983" y="121023"/>
            <a:ext cx="699247" cy="62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4737A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F23FBCF-C5DC-5003-48E4-64CF72B65B25}"/>
              </a:ext>
            </a:extLst>
          </p:cNvPr>
          <p:cNvSpPr/>
          <p:nvPr/>
        </p:nvSpPr>
        <p:spPr>
          <a:xfrm>
            <a:off x="1109383" y="121023"/>
            <a:ext cx="8021170" cy="48415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Найти значения выражений. «Нажать на малину, затем 2 раза на пример»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2207C05-A8EB-7E6B-0556-47DF7A1A7D43}"/>
              </a:ext>
            </a:extLst>
          </p:cNvPr>
          <p:cNvSpPr/>
          <p:nvPr/>
        </p:nvSpPr>
        <p:spPr>
          <a:xfrm>
            <a:off x="2538966" y="784406"/>
            <a:ext cx="1919490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60 – 23 =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DEF9FE-AEA6-2A00-E277-88D3830B0BB1}"/>
              </a:ext>
            </a:extLst>
          </p:cNvPr>
          <p:cNvSpPr txBox="1"/>
          <p:nvPr/>
        </p:nvSpPr>
        <p:spPr>
          <a:xfrm>
            <a:off x="3732953" y="862334"/>
            <a:ext cx="72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37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2AE83F0-9C80-3231-BAA0-12BDD538E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3945" flipH="1">
            <a:off x="3965964" y="4202164"/>
            <a:ext cx="2771829" cy="2018802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C809815-E99E-98E6-EDE7-1EF9C384E2BF}"/>
              </a:ext>
            </a:extLst>
          </p:cNvPr>
          <p:cNvGrpSpPr/>
          <p:nvPr/>
        </p:nvGrpSpPr>
        <p:grpSpPr>
          <a:xfrm>
            <a:off x="1826052" y="1507788"/>
            <a:ext cx="916420" cy="916692"/>
            <a:chOff x="8437522" y="975218"/>
            <a:chExt cx="916420" cy="916692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5DC0F1A-4908-10BC-411E-DEB6E467B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2339118">
              <a:off x="8437522" y="975218"/>
              <a:ext cx="916420" cy="91669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7F4B4B-6940-AD3D-39BC-E514EC0463BC}"/>
                </a:ext>
              </a:extLst>
            </p:cNvPr>
            <p:cNvSpPr txBox="1"/>
            <p:nvPr/>
          </p:nvSpPr>
          <p:spPr>
            <a:xfrm>
              <a:off x="8559053" y="1215401"/>
              <a:ext cx="571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n>
                    <a:solidFill>
                      <a:schemeClr val="tx1"/>
                    </a:solidFill>
                  </a:ln>
                  <a:solidFill>
                    <a:srgbClr val="B7D800"/>
                  </a:solidFill>
                  <a:latin typeface="Arial Narrow" panose="020B0606020202030204" pitchFamily="34" charset="0"/>
                </a:rPr>
                <a:t>2</a:t>
              </a:r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80D5FB4-D862-A1A5-08FD-42133CCF3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3041" flipH="1">
            <a:off x="677605" y="4042023"/>
            <a:ext cx="2186563" cy="1592536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B111E0F5-3DFB-F0B0-05A4-559FAF574AE7}"/>
              </a:ext>
            </a:extLst>
          </p:cNvPr>
          <p:cNvSpPr/>
          <p:nvPr/>
        </p:nvSpPr>
        <p:spPr>
          <a:xfrm>
            <a:off x="5434424" y="2423471"/>
            <a:ext cx="1919490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45 + 30 = 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47DACF-E0ED-6BEC-B5BF-66AD01FBC17F}"/>
              </a:ext>
            </a:extLst>
          </p:cNvPr>
          <p:cNvSpPr txBox="1"/>
          <p:nvPr/>
        </p:nvSpPr>
        <p:spPr>
          <a:xfrm>
            <a:off x="6681134" y="2498583"/>
            <a:ext cx="72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75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91004FA-9F11-DF81-A2F0-EB15B23428AD}"/>
              </a:ext>
            </a:extLst>
          </p:cNvPr>
          <p:cNvGrpSpPr/>
          <p:nvPr/>
        </p:nvGrpSpPr>
        <p:grpSpPr>
          <a:xfrm>
            <a:off x="5857576" y="1416054"/>
            <a:ext cx="916420" cy="916692"/>
            <a:chOff x="8437522" y="975218"/>
            <a:chExt cx="916420" cy="916692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1AB76F3-F6DD-56D3-2170-FB6066F77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2339118">
              <a:off x="8437522" y="975218"/>
              <a:ext cx="916420" cy="916692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019B30-7780-BE20-4296-D658608DA698}"/>
                </a:ext>
              </a:extLst>
            </p:cNvPr>
            <p:cNvSpPr txBox="1"/>
            <p:nvPr/>
          </p:nvSpPr>
          <p:spPr>
            <a:xfrm>
              <a:off x="8559053" y="1215401"/>
              <a:ext cx="571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n>
                    <a:solidFill>
                      <a:schemeClr val="tx1"/>
                    </a:solidFill>
                  </a:ln>
                  <a:solidFill>
                    <a:srgbClr val="B7D800"/>
                  </a:solidFill>
                  <a:latin typeface="Arial Narrow" panose="020B0606020202030204" pitchFamily="34" charset="0"/>
                </a:rPr>
                <a:t>3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0E0E1FDF-11AD-7404-2328-A3B2D088020A}"/>
              </a:ext>
            </a:extLst>
          </p:cNvPr>
          <p:cNvGrpSpPr/>
          <p:nvPr/>
        </p:nvGrpSpPr>
        <p:grpSpPr>
          <a:xfrm>
            <a:off x="10205965" y="1948624"/>
            <a:ext cx="916420" cy="916692"/>
            <a:chOff x="8437522" y="975218"/>
            <a:chExt cx="916420" cy="916692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4C8F85B4-06E3-BE89-003A-25F61C1802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2339118">
              <a:off x="8437522" y="975218"/>
              <a:ext cx="916420" cy="916692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2C7B03-A463-2B98-CD18-80A08CF16A3B}"/>
                </a:ext>
              </a:extLst>
            </p:cNvPr>
            <p:cNvSpPr txBox="1"/>
            <p:nvPr/>
          </p:nvSpPr>
          <p:spPr>
            <a:xfrm>
              <a:off x="8559053" y="1215401"/>
              <a:ext cx="571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n>
                    <a:solidFill>
                      <a:schemeClr val="tx1"/>
                    </a:solidFill>
                  </a:ln>
                  <a:solidFill>
                    <a:srgbClr val="B7D800"/>
                  </a:solidFill>
                  <a:latin typeface="Arial Narrow" panose="020B0606020202030204" pitchFamily="34" charset="0"/>
                </a:rPr>
                <a:t>4</a:t>
              </a:r>
            </a:p>
          </p:txBody>
        </p:sp>
      </p:grp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ABF0247-13D6-24B1-570D-E3C95977B715}"/>
              </a:ext>
            </a:extLst>
          </p:cNvPr>
          <p:cNvSpPr/>
          <p:nvPr/>
        </p:nvSpPr>
        <p:spPr>
          <a:xfrm>
            <a:off x="9653501" y="3051516"/>
            <a:ext cx="1919490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77 – 18 =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09E1-88D8-CEB8-BF9E-139667BC0FDD}"/>
              </a:ext>
            </a:extLst>
          </p:cNvPr>
          <p:cNvSpPr txBox="1"/>
          <p:nvPr/>
        </p:nvSpPr>
        <p:spPr>
          <a:xfrm>
            <a:off x="10886202" y="3129444"/>
            <a:ext cx="72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59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41DE64A4-9C82-B3DB-3509-C2A232C60034}"/>
              </a:ext>
            </a:extLst>
          </p:cNvPr>
          <p:cNvGrpSpPr/>
          <p:nvPr/>
        </p:nvGrpSpPr>
        <p:grpSpPr>
          <a:xfrm>
            <a:off x="601231" y="2546052"/>
            <a:ext cx="916420" cy="916692"/>
            <a:chOff x="8437522" y="975218"/>
            <a:chExt cx="916420" cy="916692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50141246-BB63-5D73-CD83-77D7D2B6A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2339118">
              <a:off x="8437522" y="975218"/>
              <a:ext cx="916420" cy="91669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EBE416B-9E61-CDD4-46EF-0BE88DD2352B}"/>
                </a:ext>
              </a:extLst>
            </p:cNvPr>
            <p:cNvSpPr txBox="1"/>
            <p:nvPr/>
          </p:nvSpPr>
          <p:spPr>
            <a:xfrm>
              <a:off x="8559053" y="1215401"/>
              <a:ext cx="571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n>
                    <a:solidFill>
                      <a:schemeClr val="tx1"/>
                    </a:solidFill>
                  </a:ln>
                  <a:solidFill>
                    <a:srgbClr val="B7D800"/>
                  </a:solidFill>
                  <a:latin typeface="Arial Narrow" panose="020B0606020202030204" pitchFamily="34" charset="0"/>
                </a:rPr>
                <a:t>5</a:t>
              </a:r>
            </a:p>
          </p:txBody>
        </p:sp>
      </p:grp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ACF019B3-F5C7-194F-24EE-8092DBEBC76C}"/>
              </a:ext>
            </a:extLst>
          </p:cNvPr>
          <p:cNvSpPr/>
          <p:nvPr/>
        </p:nvSpPr>
        <p:spPr>
          <a:xfrm>
            <a:off x="1770886" y="2789905"/>
            <a:ext cx="1919490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35 + 18 =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7755C0-B544-0E25-A54D-6986E520E219}"/>
              </a:ext>
            </a:extLst>
          </p:cNvPr>
          <p:cNvSpPr txBox="1"/>
          <p:nvPr/>
        </p:nvSpPr>
        <p:spPr>
          <a:xfrm>
            <a:off x="2974068" y="2864473"/>
            <a:ext cx="72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53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75D68F1E-8E72-66D2-DA42-6A8054EF41F3}"/>
              </a:ext>
            </a:extLst>
          </p:cNvPr>
          <p:cNvGrpSpPr/>
          <p:nvPr/>
        </p:nvGrpSpPr>
        <p:grpSpPr>
          <a:xfrm>
            <a:off x="4060297" y="1260390"/>
            <a:ext cx="916420" cy="916692"/>
            <a:chOff x="8437522" y="975218"/>
            <a:chExt cx="916420" cy="916692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A8616BE6-5D37-7907-98AE-C4DBA9A21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2339118">
              <a:off x="8437522" y="975218"/>
              <a:ext cx="916420" cy="91669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C41DE3C-B045-CF03-821E-3856744C6D27}"/>
                </a:ext>
              </a:extLst>
            </p:cNvPr>
            <p:cNvSpPr txBox="1"/>
            <p:nvPr/>
          </p:nvSpPr>
          <p:spPr>
            <a:xfrm>
              <a:off x="8559053" y="1215401"/>
              <a:ext cx="571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>
                  <a:ln>
                    <a:solidFill>
                      <a:schemeClr val="tx1"/>
                    </a:solidFill>
                  </a:ln>
                  <a:solidFill>
                    <a:srgbClr val="B7D800"/>
                  </a:solidFill>
                  <a:latin typeface="Arial Narrow" panose="020B0606020202030204" pitchFamily="34" charset="0"/>
                </a:rPr>
                <a:t>6</a:t>
              </a:r>
            </a:p>
          </p:txBody>
        </p:sp>
      </p:grp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F4887C7B-47F4-6219-893D-08D1D1EF687D}"/>
              </a:ext>
            </a:extLst>
          </p:cNvPr>
          <p:cNvSpPr/>
          <p:nvPr/>
        </p:nvSpPr>
        <p:spPr>
          <a:xfrm>
            <a:off x="4884859" y="685358"/>
            <a:ext cx="1919490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27 + 22 =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9896CC6-85BE-B84F-68C2-D25CAABBE4EE}"/>
              </a:ext>
            </a:extLst>
          </p:cNvPr>
          <p:cNvSpPr txBox="1"/>
          <p:nvPr/>
        </p:nvSpPr>
        <p:spPr>
          <a:xfrm>
            <a:off x="6091175" y="762822"/>
            <a:ext cx="725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B7D800"/>
                </a:solidFill>
                <a:latin typeface="Arial Narrow" panose="020B0606020202030204" pitchFamily="34" charset="0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2101638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0.01342 L -0.00065 0.01342 C -0.00183 0.01921 -0.003 0.02523 -0.00443 0.03102 C -0.01276 0.06273 -0.02852 0.11319 -0.03373 0.14676 C -0.04414 0.21412 -0.03946 0.17708 -0.04688 0.25856 C -0.04571 0.28842 -0.04597 0.31898 -0.0431 0.34861 C -0.04193 0.36041 -0.03789 0.3706 -0.03477 0.38102 C -0.03203 0.39051 -0.02917 0.4 -0.02539 0.40856 C -0.01667 0.42824 -0.0013 0.44653 0.0082 0.46342 C 0.01159 0.46921 0.01471 0.47546 0.01823 0.48102 C 0.02005 0.48426 0.02239 0.4868 0.02422 0.48981 C 0.02864 0.49745 0.02929 0.5 0.03255 0.50856 L 0.03633 0.52916 C 0.03698 0.53194 0.03711 0.53541 0.03802 0.53796 C 0.03893 0.54051 0.03997 0.54305 0.04075 0.54583 C 0.04101 0.54676 0.0414 0.54861 0.0414 0.54861 L 0.0414 0.54861 " pathEditMode="relative" ptsTypes="AAAAAAAAAAAAAAA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0.02431 L -0.00313 0.02431 C 0.00026 0.02547 0.00378 0.02709 0.00729 0.02801 C 0.00964 0.02871 0.01211 0.02871 0.01445 0.02917 C 0.03268 0.03125 0.03724 0.03125 0.05247 0.03403 L 0.08893 0.04074 C 0.09714 0.04237 0.10547 0.04375 0.11367 0.04584 L 0.13802 0.05162 L 0.15951 0.05741 C 0.16576 0.05903 0.17201 0.05973 0.17826 0.06135 C 0.1957 0.06644 0.21862 0.07408 0.2362 0.08403 C 0.2444 0.08866 0.2526 0.09329 0.26042 0.09977 C 0.28268 0.11783 0.28789 0.12524 0.3056 0.15162 C 0.32187 0.17593 0.31771 0.16852 0.32826 0.19375 C 0.33359 0.22732 0.33125 0.20695 0.32826 0.27223 C 0.32773 0.28241 0.32734 0.2926 0.32604 0.30255 C 0.32409 0.31713 0.31992 0.3294 0.31667 0.34283 C 0.31497 0.34954 0.31237 0.36158 0.31107 0.36922 C 0.31003 0.37593 0.30898 0.38565 0.30833 0.39283 C 0.3082 0.39491 0.30833 0.39746 0.30781 0.39954 C 0.30716 0.40278 0.30599 0.40533 0.30508 0.40834 C 0.30378 0.41297 0.30286 0.41783 0.30117 0.42223 C 0.3 0.42524 0.30078 0.425 0.29961 0.425 L 0.29961 0.42616 " pathEditMode="relative" ptsTypes="AAAAAAAAAAAAAAAAAAAAAAAA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0.00046 L -0.00625 0.00046 C -0.0069 0.01204 -0.00625 0.0243 -0.00794 0.03565 C -0.0112 0.0581 -0.02057 0.07778 -0.02891 0.09444 C -0.04206 0.12037 -0.05169 0.13379 -0.06862 0.15416 C -0.11992 0.2162 -0.11172 0.21967 -0.15521 0.23565 C -0.16784 0.24004 -0.18099 0.24051 -0.19323 0.24722 L -0.24284 0.27477 C -0.2543 0.28912 -0.26836 0.29861 -0.27708 0.31782 C -0.28164 0.32801 -0.28633 0.33796 -0.29089 0.34815 C -0.29492 0.35717 -0.29714 0.36458 -0.30248 0.37176 C -0.31693 0.39097 -0.32096 0.39421 -0.33386 0.40694 C -0.33529 0.41065 -0.33477 0.40879 -0.33555 0.41204 L -0.33659 0.41204 " pathEditMode="relative" ptsTypes="AAAAAAAAAAAAAA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0.00486 L -0.00169 0.00486 C -0.01198 0.02152 -0.07539 0.12662 -0.08333 0.13518 C -0.11888 0.17268 -0.14102 0.20254 -0.18203 0.21944 C -0.19714 0.22569 -0.21302 0.22338 -0.22839 0.22523 C -0.27083 0.2375 -0.23359 0.22407 -0.28138 0.25185 C -0.2944 0.25949 -0.30781 0.26527 -0.32109 0.27245 C -0.32826 0.27638 -0.33542 0.28078 -0.34258 0.28518 C -0.34883 0.2956 -0.35078 0.29791 -0.35573 0.30856 C -0.37266 0.34467 -0.3582 0.31713 -0.36901 0.33518 C -0.3707 0.33796 -0.37227 0.34097 -0.37396 0.34398 C -0.37526 0.34629 -0.37591 0.34814 -0.37787 0.34884 C -0.37943 0.34953 -0.38112 0.34953 -0.38281 0.34976 C -0.38372 0.35046 -0.38464 0.35115 -0.38555 0.35185 C -0.38607 0.35208 -0.38672 0.35231 -0.38724 0.35277 C -0.38776 0.35324 -0.3888 0.35486 -0.3888 0.35486 L -0.3888 0.35486 " pathEditMode="relative" ptsTypes="AAAAAAAAAAAAAAAAA">
                                      <p:cBhvr>
                                        <p:cTn id="112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7 0.01505 L -0.00247 0.01505 C 0.00312 0.02246 0.00846 0.03125 0.01458 0.0375 C 0.05299 0.07709 0.097 0.09699 0.14088 0.10602 C 0.16211 0.11042 0.18346 0.1125 0.20482 0.11389 C 0.2263 0.11551 0.24779 0.11459 0.2694 0.11505 C 0.3043 0.11227 0.32226 0.1125 0.35534 0.10417 C 0.36771 0.10093 0.37995 0.09537 0.39232 0.09236 C 0.41575 0.08681 0.45638 0.08195 0.47995 0.07871 C 0.49271 0.08102 0.50547 0.08172 0.5181 0.08542 C 0.53789 0.09144 0.55768 0.10324 0.57591 0.11783 C 0.58945 0.12871 0.61797 0.14908 0.63164 0.17269 C 0.63633 0.18079 0.64206 0.20232 0.64492 0.21204 C 0.64909 0.26135 0.64362 0.19306 0.6487 0.2875 C 0.64935 0.29861 0.65052 0.30718 0.65534 0.31505 C 0.6595 0.32176 0.66458 0.32153 0.66966 0.32292 C 0.67969 0.32176 0.67552 0.32176 0.68177 0.32176 L 0.68177 0.32176 " pathEditMode="relative" ptsTypes="AAAAAAAAAAAAAAAAAA">
                                      <p:cBhvr>
                                        <p:cTn id="1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0.00741 L -0.00937 0.00741 C 0.00013 0.03056 0.01146 0.05625 0.01875 0.08172 C 0.03282 0.13102 0.03216 0.13843 0.03854 0.18773 C 0.03881 0.20047 0.03985 0.2132 0.03907 0.22593 C 0.03659 0.26713 0.02865 0.29352 0.01706 0.33079 C 0.01198 0.34723 0.0069 0.36366 -2.91667E-6 0.37778 C -0.01302 0.4044 -0.03567 0.42894 -0.05299 0.44352 C -0.0625 0.45162 -0.07239 0.4588 -0.08281 0.4632 C -0.09088 0.46644 -0.09935 0.46505 -0.10755 0.46621 L -0.13021 0.4632 C -0.14505 0.46088 -0.15989 0.45764 -0.17487 0.45625 L -0.19531 0.4544 C -0.19726 0.45301 -0.19713 0.45417 -0.19635 0.45139 L -0.19635 0.45139 " pathEditMode="relative" ptsTypes="AAAAAAAAAAAAAAA">
                                      <p:cBhvr>
                                        <p:cTn id="1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/>
      <p:bldP spid="11" grpId="1"/>
      <p:bldP spid="13" grpId="0" animBg="1"/>
      <p:bldP spid="13" grpId="1" animBg="1"/>
      <p:bldP spid="17" grpId="0" animBg="1"/>
      <p:bldP spid="17" grpId="1" animBg="1"/>
      <p:bldP spid="18" grpId="0"/>
      <p:bldP spid="18" grpId="1"/>
      <p:bldP spid="24" grpId="0" animBg="1"/>
      <p:bldP spid="24" grpId="1" animBg="1"/>
      <p:bldP spid="25" grpId="0"/>
      <p:bldP spid="25" grpId="1"/>
      <p:bldP spid="29" grpId="0" animBg="1"/>
      <p:bldP spid="29" grpId="1" animBg="1"/>
      <p:bldP spid="30" grpId="0"/>
      <p:bldP spid="30" grpId="1"/>
      <p:bldP spid="34" grpId="0" animBg="1"/>
      <p:bldP spid="34" grpId="1" animBg="1"/>
      <p:bldP spid="35" grpId="0"/>
      <p:bldP spid="35" grpId="1"/>
      <p:bldP spid="39" grpId="0" animBg="1"/>
      <p:bldP spid="39" grpId="1" animBg="1"/>
      <p:bldP spid="40" grpId="0"/>
      <p:bldP spid="4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87CD0D-C0BC-0F1E-9B07-D64EDF05E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233B943D-E0EF-6CD3-DA0C-DC95CD79EC9F}"/>
              </a:ext>
            </a:extLst>
          </p:cNvPr>
          <p:cNvSpPr/>
          <p:nvPr/>
        </p:nvSpPr>
        <p:spPr>
          <a:xfrm>
            <a:off x="194983" y="121023"/>
            <a:ext cx="699247" cy="62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4737A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C916D74-07DB-26F8-8101-8D38F1710A60}"/>
              </a:ext>
            </a:extLst>
          </p:cNvPr>
          <p:cNvSpPr/>
          <p:nvPr/>
        </p:nvSpPr>
        <p:spPr>
          <a:xfrm>
            <a:off x="1109383" y="121023"/>
            <a:ext cx="4867835" cy="48415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Задача. «Нажимать на текст задачи»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46183BA-DB9E-969F-0155-669318C759A8}"/>
              </a:ext>
            </a:extLst>
          </p:cNvPr>
          <p:cNvSpPr/>
          <p:nvPr/>
        </p:nvSpPr>
        <p:spPr>
          <a:xfrm>
            <a:off x="1109383" y="884143"/>
            <a:ext cx="10320617" cy="550993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Arial Narrow" panose="020B0606020202030204" pitchFamily="34" charset="0"/>
              </a:rPr>
              <a:t>Для украшения города к празднику Весны высадили тюльпаны. На первой клумбе распустилось 34 тюльпана. На второй клумбе распустилось на 5 тюльпанов больше, чем на первой. А на третьей клумбе распустилось столько тюльпанов, сколько на первой и второй вместе. Сколько тюльпанов распустилось на третьей клумбе?</a:t>
            </a:r>
          </a:p>
          <a:p>
            <a:pPr algn="just"/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2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just"/>
            <a:endParaRPr lang="ru-RU" sz="40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0FDDF58-3426-7647-CBFC-C21AF337538E}"/>
              </a:ext>
            </a:extLst>
          </p:cNvPr>
          <p:cNvGrpSpPr/>
          <p:nvPr/>
        </p:nvGrpSpPr>
        <p:grpSpPr>
          <a:xfrm>
            <a:off x="1398494" y="3639109"/>
            <a:ext cx="4578724" cy="1200329"/>
            <a:chOff x="1398494" y="3704696"/>
            <a:chExt cx="4578724" cy="120032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036290F-E34C-190E-AD69-50A7052C270D}"/>
                </a:ext>
              </a:extLst>
            </p:cNvPr>
            <p:cNvSpPr txBox="1"/>
            <p:nvPr/>
          </p:nvSpPr>
          <p:spPr>
            <a:xfrm>
              <a:off x="1398494" y="3704696"/>
              <a:ext cx="457872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atin typeface="Arial Narrow" panose="020B0606020202030204" pitchFamily="34" charset="0"/>
                </a:rPr>
                <a:t>1 клумба – 34 т.</a:t>
              </a:r>
            </a:p>
            <a:p>
              <a:r>
                <a:rPr lang="ru-RU" sz="2400" b="1" dirty="0">
                  <a:latin typeface="Arial Narrow" panose="020B0606020202030204" pitchFamily="34" charset="0"/>
                </a:rPr>
                <a:t>2 клумба – ? т., на 5 т. больше</a:t>
              </a:r>
            </a:p>
            <a:p>
              <a:r>
                <a:rPr lang="ru-RU" sz="2400" b="1" dirty="0">
                  <a:latin typeface="Arial Narrow" panose="020B0606020202030204" pitchFamily="34" charset="0"/>
                </a:rPr>
                <a:t>3 клумба – ? т., 1 </a:t>
              </a:r>
              <a:r>
                <a:rPr lang="ru-RU" sz="2400" b="1" dirty="0" err="1">
                  <a:latin typeface="Arial Narrow" panose="020B0606020202030204" pitchFamily="34" charset="0"/>
                </a:rPr>
                <a:t>кл</a:t>
              </a:r>
              <a:r>
                <a:rPr lang="ru-RU" sz="2400" b="1" dirty="0">
                  <a:latin typeface="Arial Narrow" panose="020B0606020202030204" pitchFamily="34" charset="0"/>
                </a:rPr>
                <a:t>. +  2 </a:t>
              </a:r>
              <a:r>
                <a:rPr lang="ru-RU" sz="2400" b="1" dirty="0" err="1">
                  <a:latin typeface="Arial Narrow" panose="020B0606020202030204" pitchFamily="34" charset="0"/>
                </a:rPr>
                <a:t>кл</a:t>
              </a:r>
              <a:r>
                <a:rPr lang="ru-RU" sz="2400" b="1" dirty="0">
                  <a:latin typeface="Arial Narrow" panose="020B0606020202030204" pitchFamily="34" charset="0"/>
                </a:rPr>
                <a:t>.</a:t>
              </a:r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34612335-9018-11CB-306B-5D2F96CDE0FA}"/>
                </a:ext>
              </a:extLst>
            </p:cNvPr>
            <p:cNvCxnSpPr/>
            <p:nvPr/>
          </p:nvCxnSpPr>
          <p:spPr>
            <a:xfrm>
              <a:off x="5298141" y="4377018"/>
              <a:ext cx="25549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5813128F-E411-AD40-02CD-6B608497FA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3635" y="3944471"/>
              <a:ext cx="0" cy="4325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86AEF397-A48A-A4FD-F2AC-FC3796084599}"/>
                </a:ext>
              </a:extLst>
            </p:cNvPr>
            <p:cNvCxnSpPr>
              <a:cxnSpLocks/>
            </p:cNvCxnSpPr>
            <p:nvPr/>
          </p:nvCxnSpPr>
          <p:spPr>
            <a:xfrm>
              <a:off x="5351929" y="3944471"/>
              <a:ext cx="2017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Фигура, имеющая форму буквы L 18">
              <a:extLst>
                <a:ext uri="{FF2B5EF4-FFF2-40B4-BE49-F238E27FC236}">
                  <a16:creationId xmlns:a16="http://schemas.microsoft.com/office/drawing/2014/main" id="{2EE53664-85D8-E157-D3A3-0F4BBD019CC6}"/>
                </a:ext>
              </a:extLst>
            </p:cNvPr>
            <p:cNvSpPr/>
            <p:nvPr/>
          </p:nvSpPr>
          <p:spPr>
            <a:xfrm rot="2198083">
              <a:off x="5292542" y="3858186"/>
              <a:ext cx="141193" cy="172571"/>
            </a:xfrm>
            <a:prstGeom prst="corne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01D627B-71CB-7E9E-764C-24CC0ECAD331}"/>
              </a:ext>
            </a:extLst>
          </p:cNvPr>
          <p:cNvSpPr txBox="1"/>
          <p:nvPr/>
        </p:nvSpPr>
        <p:spPr>
          <a:xfrm>
            <a:off x="1398494" y="4887567"/>
            <a:ext cx="5105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1) 34 + 5 = 39 (т.) – на второй клумбе.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B83FD7-2E10-BE22-17CD-A99B1E7F5BA0}"/>
              </a:ext>
            </a:extLst>
          </p:cNvPr>
          <p:cNvSpPr txBox="1"/>
          <p:nvPr/>
        </p:nvSpPr>
        <p:spPr>
          <a:xfrm>
            <a:off x="1398493" y="5397361"/>
            <a:ext cx="5105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2) 34 + 39 = 73 (т.)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D4A7F4-3672-B03F-011A-48EE5E376E97}"/>
              </a:ext>
            </a:extLst>
          </p:cNvPr>
          <p:cNvSpPr txBox="1"/>
          <p:nvPr/>
        </p:nvSpPr>
        <p:spPr>
          <a:xfrm>
            <a:off x="2442881" y="5917852"/>
            <a:ext cx="7653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 Narrow" panose="020B0606020202030204" pitchFamily="34" charset="0"/>
              </a:rPr>
              <a:t>Ответ: 73 тюльпана распустилось на третьей клумбе.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9254774-E481-178C-40F0-586F1E519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3706">
            <a:off x="9642766" y="4402619"/>
            <a:ext cx="1644603" cy="21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66BD46-E37F-62EA-4C1F-61BAC646D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1B99E3F3-11A8-8EDA-C89E-4466A2A94CC9}"/>
              </a:ext>
            </a:extLst>
          </p:cNvPr>
          <p:cNvSpPr/>
          <p:nvPr/>
        </p:nvSpPr>
        <p:spPr>
          <a:xfrm>
            <a:off x="194983" y="121023"/>
            <a:ext cx="699247" cy="6252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E4737A"/>
                </a:solidFill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310B23F-5ECC-4C7F-7343-DD88202BE49B}"/>
              </a:ext>
            </a:extLst>
          </p:cNvPr>
          <p:cNvSpPr/>
          <p:nvPr/>
        </p:nvSpPr>
        <p:spPr>
          <a:xfrm>
            <a:off x="1109383" y="121023"/>
            <a:ext cx="8074958" cy="48415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B7D8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E4737A"/>
                </a:solidFill>
                <a:latin typeface="Arial Narrow" panose="020B0606020202030204" pitchFamily="34" charset="0"/>
              </a:rPr>
              <a:t>Сравнение выражений. «Нажать на бабочку, затем на выражение 2 раза»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6C3617-D963-F9F8-CE16-7056260EA8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" r="819" b="3394"/>
          <a:stretch/>
        </p:blipFill>
        <p:spPr>
          <a:xfrm rot="18688955">
            <a:off x="8186523" y="1610552"/>
            <a:ext cx="1333065" cy="965563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CB1D888-DD97-F690-C6EC-E58AD62E334C}"/>
              </a:ext>
            </a:extLst>
          </p:cNvPr>
          <p:cNvSpPr/>
          <p:nvPr/>
        </p:nvSpPr>
        <p:spPr>
          <a:xfrm>
            <a:off x="5651203" y="833813"/>
            <a:ext cx="2894402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084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4 дм 3 см      34 см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36467A8-7A34-84CE-A120-2622C32C0812}"/>
              </a:ext>
            </a:extLst>
          </p:cNvPr>
          <p:cNvGrpSpPr/>
          <p:nvPr/>
        </p:nvGrpSpPr>
        <p:grpSpPr>
          <a:xfrm>
            <a:off x="7284480" y="1047284"/>
            <a:ext cx="235323" cy="252133"/>
            <a:chOff x="4161865" y="5886449"/>
            <a:chExt cx="235323" cy="252133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D2FF9EE-48F8-C6EF-62AF-294F875489E3}"/>
                </a:ext>
              </a:extLst>
            </p:cNvPr>
            <p:cNvCxnSpPr>
              <a:cxnSpLocks/>
            </p:cNvCxnSpPr>
            <p:nvPr/>
          </p:nvCxnSpPr>
          <p:spPr>
            <a:xfrm>
              <a:off x="4161865" y="5886449"/>
              <a:ext cx="235323" cy="151280"/>
            </a:xfrm>
            <a:prstGeom prst="line">
              <a:avLst/>
            </a:prstGeom>
            <a:ln w="28575">
              <a:solidFill>
                <a:srgbClr val="E47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BFB10C9C-FF95-E187-DFC4-B32773506C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61865" y="6037729"/>
              <a:ext cx="235323" cy="100853"/>
            </a:xfrm>
            <a:prstGeom prst="line">
              <a:avLst/>
            </a:prstGeom>
            <a:ln w="28575">
              <a:solidFill>
                <a:srgbClr val="E47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780C63-3300-BA2C-56A9-086380FF98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3" t="8485" r="6193" b="5334"/>
          <a:stretch/>
        </p:blipFill>
        <p:spPr>
          <a:xfrm rot="2333233">
            <a:off x="2132182" y="1667730"/>
            <a:ext cx="1386841" cy="1047868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863662E-19AF-DE8C-2947-9E25346554CA}"/>
              </a:ext>
            </a:extLst>
          </p:cNvPr>
          <p:cNvSpPr/>
          <p:nvPr/>
        </p:nvSpPr>
        <p:spPr>
          <a:xfrm>
            <a:off x="3735268" y="2012651"/>
            <a:ext cx="2136802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5A65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70 см      1 м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D316AF8-77AF-8064-C7C1-4099CB9743F8}"/>
              </a:ext>
            </a:extLst>
          </p:cNvPr>
          <p:cNvGrpSpPr/>
          <p:nvPr/>
        </p:nvGrpSpPr>
        <p:grpSpPr>
          <a:xfrm>
            <a:off x="4814232" y="2210995"/>
            <a:ext cx="295835" cy="282387"/>
            <a:chOff x="1627094" y="4881284"/>
            <a:chExt cx="295835" cy="282387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9285A43-15E0-1F03-C76E-FA5C10507985}"/>
                </a:ext>
              </a:extLst>
            </p:cNvPr>
            <p:cNvCxnSpPr/>
            <p:nvPr/>
          </p:nvCxnSpPr>
          <p:spPr>
            <a:xfrm flipH="1">
              <a:off x="1627094" y="4881284"/>
              <a:ext cx="295835" cy="154640"/>
            </a:xfrm>
            <a:prstGeom prst="line">
              <a:avLst/>
            </a:prstGeom>
            <a:ln w="28575">
              <a:solidFill>
                <a:srgbClr val="E47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A77FDDB-F98A-620B-206D-71DD2F00318D}"/>
                </a:ext>
              </a:extLst>
            </p:cNvPr>
            <p:cNvCxnSpPr>
              <a:cxnSpLocks/>
            </p:cNvCxnSpPr>
            <p:nvPr/>
          </p:nvCxnSpPr>
          <p:spPr>
            <a:xfrm>
              <a:off x="1627094" y="5035924"/>
              <a:ext cx="295835" cy="127747"/>
            </a:xfrm>
            <a:prstGeom prst="line">
              <a:avLst/>
            </a:prstGeom>
            <a:ln w="28575">
              <a:solidFill>
                <a:srgbClr val="E47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6EF4B0A-538B-69AF-96E2-077C8B4F17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8" t="4000" r="6098" b="1819"/>
          <a:stretch/>
        </p:blipFill>
        <p:spPr>
          <a:xfrm rot="2956670">
            <a:off x="6792385" y="3679408"/>
            <a:ext cx="1219511" cy="1014519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D3CFEFF-E8E8-7BE7-ECA1-140A1B946438}"/>
              </a:ext>
            </a:extLst>
          </p:cNvPr>
          <p:cNvSpPr/>
          <p:nvPr/>
        </p:nvSpPr>
        <p:spPr>
          <a:xfrm>
            <a:off x="8304756" y="3266462"/>
            <a:ext cx="3044562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A6D7D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1 ч 5 мин     62 мин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D989108-EA81-8185-1CF5-A425A73F0216}"/>
              </a:ext>
            </a:extLst>
          </p:cNvPr>
          <p:cNvGrpSpPr/>
          <p:nvPr/>
        </p:nvGrpSpPr>
        <p:grpSpPr>
          <a:xfrm>
            <a:off x="9902442" y="3479933"/>
            <a:ext cx="235323" cy="252133"/>
            <a:chOff x="4161865" y="5886449"/>
            <a:chExt cx="235323" cy="252133"/>
          </a:xfrm>
        </p:grpSpPr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0B3A6890-224F-CB26-EE4A-B8136D20EB80}"/>
                </a:ext>
              </a:extLst>
            </p:cNvPr>
            <p:cNvCxnSpPr>
              <a:cxnSpLocks/>
            </p:cNvCxnSpPr>
            <p:nvPr/>
          </p:nvCxnSpPr>
          <p:spPr>
            <a:xfrm>
              <a:off x="4161865" y="5886449"/>
              <a:ext cx="235323" cy="151280"/>
            </a:xfrm>
            <a:prstGeom prst="line">
              <a:avLst/>
            </a:prstGeom>
            <a:ln w="28575">
              <a:solidFill>
                <a:srgbClr val="E47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4002A8D5-87DF-ABF9-C623-DDA0676CEB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61865" y="6037729"/>
              <a:ext cx="235323" cy="100853"/>
            </a:xfrm>
            <a:prstGeom prst="line">
              <a:avLst/>
            </a:prstGeom>
            <a:ln w="28575">
              <a:solidFill>
                <a:srgbClr val="E47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0C26489-69FB-A4C6-37A4-565CED6C5D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 t="3030" r="5161" b="3394"/>
          <a:stretch/>
        </p:blipFill>
        <p:spPr>
          <a:xfrm rot="19106875">
            <a:off x="3364775" y="4204643"/>
            <a:ext cx="1275362" cy="1008791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E51C20F0-D5B0-3F60-821C-1660A96FE7D6}"/>
              </a:ext>
            </a:extLst>
          </p:cNvPr>
          <p:cNvSpPr/>
          <p:nvPr/>
        </p:nvSpPr>
        <p:spPr>
          <a:xfrm>
            <a:off x="544606" y="3392527"/>
            <a:ext cx="3044562" cy="6790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DCA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5 см 3 мм     53 мм</a:t>
            </a:r>
          </a:p>
        </p:txBody>
      </p:sp>
      <p:sp>
        <p:nvSpPr>
          <p:cNvPr id="25" name="Равно 24">
            <a:extLst>
              <a:ext uri="{FF2B5EF4-FFF2-40B4-BE49-F238E27FC236}">
                <a16:creationId xmlns:a16="http://schemas.microsoft.com/office/drawing/2014/main" id="{0A872EF8-B3E6-5CF1-2694-33CAB8702378}"/>
              </a:ext>
            </a:extLst>
          </p:cNvPr>
          <p:cNvSpPr/>
          <p:nvPr/>
        </p:nvSpPr>
        <p:spPr>
          <a:xfrm>
            <a:off x="2144790" y="3644755"/>
            <a:ext cx="322730" cy="233747"/>
          </a:xfrm>
          <a:prstGeom prst="mathEqual">
            <a:avLst/>
          </a:prstGeom>
          <a:solidFill>
            <a:srgbClr val="E473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48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-0.22617 -0.40926 " pathEditMode="relative" rAng="0" ptsTypes="AA">
                                      <p:cBhvr>
                                        <p:cTn id="3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5" y="-2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0.17526 -0.41274 " pathEditMode="relative" rAng="0" ptsTypes="AA">
                                      <p:cBhvr>
                                        <p:cTn id="5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3" y="-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0.46107 -0.19375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47" y="-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-0.39115 -0.47083 " pathEditMode="relative" rAng="0" ptsTypes="AA">
                                      <p:cBhvr>
                                        <p:cTn id="10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57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4" grpId="0" animBg="1"/>
      <p:bldP spid="14" grpId="1" animBg="1"/>
      <p:bldP spid="19" grpId="0" animBg="1"/>
      <p:bldP spid="19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DC6416-4343-F70F-17C9-E867E9147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8996BB-2159-5247-8873-51B55546E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4493">
            <a:off x="1189017" y="587828"/>
            <a:ext cx="2621478" cy="337047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9419FE-9B16-C537-38D5-5FF8BAA9CC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 t="3030" r="5161" b="3394"/>
          <a:stretch/>
        </p:blipFill>
        <p:spPr>
          <a:xfrm rot="19106875">
            <a:off x="9059604" y="2664954"/>
            <a:ext cx="1275362" cy="1008791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56F1F6-F800-00E4-B4D4-E33418773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3945" flipH="1">
            <a:off x="1431192" y="4424041"/>
            <a:ext cx="2771829" cy="2018802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3CE314-B34C-D815-38BD-BBAB4AF517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2" t="4607" r="7121" b="6862"/>
          <a:stretch>
            <a:fillRect/>
          </a:stretch>
        </p:blipFill>
        <p:spPr>
          <a:xfrm flipH="1">
            <a:off x="7886700" y="4310320"/>
            <a:ext cx="2673723" cy="2088891"/>
          </a:xfrm>
          <a:prstGeom prst="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A04CEAB-F170-35AD-1363-7201454195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 flipH="1">
            <a:off x="7389243" y="353016"/>
            <a:ext cx="1845728" cy="1416611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4B70050-4878-186C-2E9C-603EB78F2EF4}"/>
              </a:ext>
            </a:extLst>
          </p:cNvPr>
          <p:cNvSpPr/>
          <p:nvPr/>
        </p:nvSpPr>
        <p:spPr>
          <a:xfrm>
            <a:off x="4223002" y="2902032"/>
            <a:ext cx="3745995" cy="105393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E4737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E4737A"/>
                </a:solidFill>
                <a:effectLst>
                  <a:glow rad="101600">
                    <a:srgbClr val="B7D800">
                      <a:alpha val="60000"/>
                    </a:srgbClr>
                  </a:glow>
                </a:effectLst>
                <a:latin typeface="Arial Narrow" panose="020B0606020202030204" pitchFamily="34" charset="0"/>
              </a:rPr>
              <a:t>МОЛОДЕЦ!</a:t>
            </a:r>
          </a:p>
        </p:txBody>
      </p:sp>
    </p:spTree>
    <p:extLst>
      <p:ext uri="{BB962C8B-B14F-4D97-AF65-F5344CB8AC3E}">
        <p14:creationId xmlns:p14="http://schemas.microsoft.com/office/powerpoint/2010/main" val="214110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30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380</Words>
  <Application>Microsoft Office PowerPoint</Application>
  <PresentationFormat>Широкоэкранный</PresentationFormat>
  <Paragraphs>88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22</cp:revision>
  <dcterms:created xsi:type="dcterms:W3CDTF">2026-03-02T08:43:05Z</dcterms:created>
  <dcterms:modified xsi:type="dcterms:W3CDTF">2026-03-05T19:35:19Z</dcterms:modified>
</cp:coreProperties>
</file>